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8"/>
  </p:notesMasterIdLst>
  <p:sldIdLst>
    <p:sldId id="256" r:id="rId3"/>
    <p:sldId id="292" r:id="rId4"/>
    <p:sldId id="304" r:id="rId5"/>
    <p:sldId id="319" r:id="rId6"/>
    <p:sldId id="305" r:id="rId7"/>
    <p:sldId id="306" r:id="rId8"/>
    <p:sldId id="328" r:id="rId9"/>
    <p:sldId id="326" r:id="rId10"/>
    <p:sldId id="329" r:id="rId11"/>
    <p:sldId id="310" r:id="rId12"/>
    <p:sldId id="327" r:id="rId13"/>
    <p:sldId id="307" r:id="rId14"/>
    <p:sldId id="308" r:id="rId15"/>
    <p:sldId id="331" r:id="rId16"/>
    <p:sldId id="332" r:id="rId17"/>
    <p:sldId id="333" r:id="rId18"/>
    <p:sldId id="348" r:id="rId19"/>
    <p:sldId id="330" r:id="rId20"/>
    <p:sldId id="350" r:id="rId21"/>
    <p:sldId id="351" r:id="rId22"/>
    <p:sldId id="336" r:id="rId23"/>
    <p:sldId id="357" r:id="rId24"/>
    <p:sldId id="340" r:id="rId25"/>
    <p:sldId id="341" r:id="rId26"/>
    <p:sldId id="342" r:id="rId27"/>
    <p:sldId id="335" r:id="rId28"/>
    <p:sldId id="353" r:id="rId29"/>
    <p:sldId id="354" r:id="rId30"/>
    <p:sldId id="355" r:id="rId31"/>
    <p:sldId id="343" r:id="rId32"/>
    <p:sldId id="325" r:id="rId33"/>
    <p:sldId id="318" r:id="rId34"/>
    <p:sldId id="321" r:id="rId35"/>
    <p:sldId id="322" r:id="rId36"/>
    <p:sldId id="324" r:id="rId37"/>
    <p:sldId id="320" r:id="rId38"/>
    <p:sldId id="311" r:id="rId39"/>
    <p:sldId id="312" r:id="rId40"/>
    <p:sldId id="313" r:id="rId41"/>
    <p:sldId id="314" r:id="rId42"/>
    <p:sldId id="344" r:id="rId43"/>
    <p:sldId id="345" r:id="rId44"/>
    <p:sldId id="347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E75E278A-FF0E-49A4-B170-79828D63BBAD}">
          <p14:sldIdLst>
            <p14:sldId id="256"/>
            <p14:sldId id="292"/>
          </p14:sldIdLst>
        </p14:section>
        <p14:section name="Основная часть" id="{B9B51309-D148-4332-87C2-07BE32FBCA3B}">
          <p14:sldIdLst>
            <p14:sldId id="304"/>
            <p14:sldId id="319"/>
            <p14:sldId id="305"/>
            <p14:sldId id="306"/>
            <p14:sldId id="328"/>
            <p14:sldId id="326"/>
            <p14:sldId id="329"/>
            <p14:sldId id="310"/>
            <p14:sldId id="327"/>
            <p14:sldId id="307"/>
            <p14:sldId id="308"/>
            <p14:sldId id="331"/>
            <p14:sldId id="332"/>
            <p14:sldId id="333"/>
            <p14:sldId id="348"/>
            <p14:sldId id="330"/>
            <p14:sldId id="350"/>
            <p14:sldId id="351"/>
            <p14:sldId id="336"/>
            <p14:sldId id="357"/>
            <p14:sldId id="340"/>
            <p14:sldId id="341"/>
            <p14:sldId id="342"/>
            <p14:sldId id="335"/>
            <p14:sldId id="353"/>
            <p14:sldId id="354"/>
            <p14:sldId id="355"/>
            <p14:sldId id="343"/>
            <p14:sldId id="325"/>
            <p14:sldId id="318"/>
            <p14:sldId id="321"/>
            <p14:sldId id="322"/>
            <p14:sldId id="324"/>
            <p14:sldId id="320"/>
            <p14:sldId id="311"/>
            <p14:sldId id="312"/>
            <p14:sldId id="313"/>
            <p14:sldId id="314"/>
            <p14:sldId id="344"/>
            <p14:sldId id="345"/>
            <p14:sldId id="347"/>
          </p14:sldIdLst>
        </p14:section>
        <p14:section name="Окончание" id="{5E1A04B5-8E02-4E2D-B748-E46DA1CB568B}">
          <p14:sldIdLst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1"/>
    <a:srgbClr val="FF4343"/>
    <a:srgbClr val="9FDFF4"/>
    <a:srgbClr val="FF7473"/>
    <a:srgbClr val="47B8E0"/>
    <a:srgbClr val="F73974"/>
    <a:srgbClr val="FFC2C2"/>
    <a:srgbClr val="94BEE4"/>
    <a:srgbClr val="FCC0D3"/>
    <a:srgbClr val="E65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280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98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9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6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5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93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7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3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20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51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1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22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7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95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09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0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50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93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20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4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54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1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8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23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01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7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4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5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8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6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E71CF-7EB8-4DD4-B583-5DCAE46B1E07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6EF5-728A-4748-A0B3-CAE43B56F5D0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4F70-FB81-48C4-930A-BC0A2FFC8752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7175-4F4F-4629-BEA8-3CCD3D5A7D22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6CE9-A958-42DD-A55D-835EBCB71CFB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ADFD8-0B98-45C7-BA3C-85763505CEE6}" type="datetime1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8ACF-71BF-4308-B15C-695B4833DDE8}" type="datetime1">
              <a:rPr lang="en-US" smtClean="0"/>
              <a:t>01-Mar-18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E195-2952-4270-BAC2-DC3E416178E5}" type="datetime1">
              <a:rPr lang="en-US" smtClean="0"/>
              <a:t>01-Mar-18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0D494-CF1D-402A-B5CB-43DE8A4AA7F1}" type="datetime1">
              <a:rPr lang="en-US" smtClean="0"/>
              <a:t>01-Mar-18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E90D1-4EE7-43A3-BADB-14D448B1EBAE}" type="datetime1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68B3B-AE95-4AF7-97AB-CD5256C5051D}" type="datetime1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43215-FAA3-435B-AF4E-A376CCFF36A4}" type="datetime1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Bloc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ru.wikipedia.org/wiki/%D0%A7%D1%80%D0%B5%D0%B7%D0%B2%D1%8B%D1%87%D0%B0%D0%B9%D0%BD%D0%B0%D1%8F_%D0%BF%D0%B0%D1%80%D0%B0%D0%BB%D0%BB%D0%B5%D0%BB%D1%8C%D0%BD%D0%BE%D1%81%D1%82%D1%8C" TargetMode="External"/><Relationship Id="rId4" Type="http://schemas.openxmlformats.org/officeDocument/2006/relationships/hyperlink" Target="https://ru.wikipedia.org/wiki/%D0%A1%D0%B2%D1%8F%D0%B7%D0%BD%D1%8B%D0%B9_%D1%81%D0%BF%D0%B8%D1%81%D0%BE%D0%B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klog.com/chto-takoe-proof-of-work-i-proof-of-stak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Bloc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cryptonews.com/algoritm-proof-of-work-pervoprohodets-i-rodonachalnik-progressivnogo-razvitiya-kriptovalyutnoj-industrii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orklog.com/chto-takoe-proof-of-work-i-proof-of-stake/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insider.pro/tutorials/2017-07-14/proof-work-vs-proof-stake-kak-izmenitsya-ethereum/" TargetMode="External"/><Relationship Id="rId4" Type="http://schemas.openxmlformats.org/officeDocument/2006/relationships/hyperlink" Target="https://blockgeeks.com/guides/proof-of-work-vs-proof-of-stak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emnon/is-a-git-repository-a-blockchain-35cb1cd2c4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46192377/why-is-git-not-considered-a-block-chai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edgerprojects.com/how-a-blockchain-works-lets-make-one/" TargetMode="External"/><Relationship Id="rId13" Type="http://schemas.openxmlformats.org/officeDocument/2006/relationships/hyperlink" Target="http://inaword.ru/smart-kontrakty/" TargetMode="External"/><Relationship Id="rId3" Type="http://schemas.openxmlformats.org/officeDocument/2006/relationships/hyperlink" Target="https://www.kaspersky.ru/blog/bitcoin-easy-explanation/12668/" TargetMode="External"/><Relationship Id="rId7" Type="http://schemas.openxmlformats.org/officeDocument/2006/relationships/hyperlink" Target="https://www.youtube.com/watch?v=JquZ7wWtWLY" TargetMode="External"/><Relationship Id="rId12" Type="http://schemas.openxmlformats.org/officeDocument/2006/relationships/hyperlink" Target="https://www.youtube.com/watch?v=OD4jGT5yspg" TargetMode="External"/><Relationship Id="rId2" Type="http://schemas.openxmlformats.org/officeDocument/2006/relationships/notesSlide" Target="../notesSlides/notesSlide44.xml"/><Relationship Id="rId16" Type="http://schemas.openxmlformats.org/officeDocument/2006/relationships/hyperlink" Target="https://github.com/trufflesuite/truff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inspot.io/beginners/chto-takoe-blokchejn-rasskazhem-prostymi-slovami/" TargetMode="External"/><Relationship Id="rId11" Type="http://schemas.openxmlformats.org/officeDocument/2006/relationships/hyperlink" Target="https://www.youtube.com/watch?v=q6I6adZm40I" TargetMode="External"/><Relationship Id="rId5" Type="http://schemas.openxmlformats.org/officeDocument/2006/relationships/hyperlink" Target="https://coinmarketcap.com/currencies/neo/" TargetMode="External"/><Relationship Id="rId15" Type="http://schemas.openxmlformats.org/officeDocument/2006/relationships/hyperlink" Target="https://github.com/OpenZeppelin/zeppelin-solidity" TargetMode="External"/><Relationship Id="rId10" Type="http://schemas.openxmlformats.org/officeDocument/2006/relationships/hyperlink" Target="https://geektimes.ru/company/waves/blog/286896/" TargetMode="External"/><Relationship Id="rId4" Type="http://schemas.openxmlformats.org/officeDocument/2006/relationships/hyperlink" Target="https://forklog.com/chto-takoe-proof-of-work-i-proof-of-stake/" TargetMode="External"/><Relationship Id="rId9" Type="http://schemas.openxmlformats.org/officeDocument/2006/relationships/hyperlink" Target="https://lhartikk.github.io/" TargetMode="External"/><Relationship Id="rId14" Type="http://schemas.openxmlformats.org/officeDocument/2006/relationships/hyperlink" Target="http://solidity.readthedocs.io/en/latest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gorikas/LittleCuteBlockchai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egrishechko@gmail.com" TargetMode="External"/><Relationship Id="rId4" Type="http://schemas.openxmlformats.org/officeDocument/2006/relationships/hyperlink" Target="http://egorika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107" y="874045"/>
            <a:ext cx="10515600" cy="2387600"/>
          </a:xfrm>
        </p:spPr>
        <p:txBody>
          <a:bodyPr/>
          <a:lstStyle/>
          <a:p>
            <a:r>
              <a:rPr lang="ru-RU" dirty="0"/>
              <a:t>У вас найдется минутка, чтобы поговорить о </a:t>
            </a:r>
            <a:r>
              <a:rPr lang="ru-RU" dirty="0" err="1"/>
              <a:t>блокчейне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107" y="4846162"/>
            <a:ext cx="6705599" cy="113779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ru-RU">
                <a:solidFill>
                  <a:srgbClr val="002060"/>
                </a:solidFill>
              </a:rPr>
              <a:t>Гришечко </a:t>
            </a:r>
            <a:r>
              <a:rPr lang="ru-RU" dirty="0">
                <a:solidFill>
                  <a:srgbClr val="002060"/>
                </a:solidFill>
              </a:rPr>
              <a:t>Егор</a:t>
            </a:r>
            <a:endParaRPr lang="en-US" dirty="0">
              <a:solidFill>
                <a:srgbClr val="002060"/>
              </a:solidFill>
            </a:endParaRPr>
          </a:p>
          <a:p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</p:txBody>
      </p:sp>
      <p:pic>
        <p:nvPicPr>
          <p:cNvPr id="1026" name="Picture 2" descr="https://codebeavers.io/css/img/logo.png">
            <a:extLst>
              <a:ext uri="{FF2B5EF4-FFF2-40B4-BE49-F238E27FC236}">
                <a16:creationId xmlns:a16="http://schemas.microsoft.com/office/drawing/2014/main" id="{178F3DBF-CBFE-4ADD-8CF5-F9C692E1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456" y="5110609"/>
            <a:ext cx="1584502" cy="12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1756719-642C-4D30-9E54-9402BEE51BFF}"/>
              </a:ext>
            </a:extLst>
          </p:cNvPr>
          <p:cNvSpPr txBox="1">
            <a:spLocks/>
          </p:cNvSpPr>
          <p:nvPr/>
        </p:nvSpPr>
        <p:spPr>
          <a:xfrm>
            <a:off x="715107" y="5253281"/>
            <a:ext cx="6705599" cy="1137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00" kern="1200">
                <a:solidFill>
                  <a:srgbClr val="D247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900" dirty="0" err="1">
                <a:solidFill>
                  <a:srgbClr val="002060"/>
                </a:solidFill>
              </a:rPr>
              <a:t>CodeBeavers</a:t>
            </a:r>
            <a:endParaRPr lang="en-US" sz="1900" dirty="0">
              <a:solidFill>
                <a:srgbClr val="002060"/>
              </a:solidFill>
            </a:endParaRPr>
          </a:p>
          <a:p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Демо</a:t>
            </a:r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92" y="1465209"/>
            <a:ext cx="10001416" cy="50066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6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Картинки по запросу видеокарты майнинг шутка">
            <a:extLst>
              <a:ext uri="{FF2B5EF4-FFF2-40B4-BE49-F238E27FC236}">
                <a16:creationId xmlns:a16="http://schemas.microsoft.com/office/drawing/2014/main" id="{D7D67618-C30F-4E53-B1A3-E01B8019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18" y="1395470"/>
            <a:ext cx="8217972" cy="535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6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2489B5-4F25-43BE-879A-36777843D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495731"/>
              </p:ext>
            </p:extLst>
          </p:nvPr>
        </p:nvGraphicFramePr>
        <p:xfrm>
          <a:off x="2772986" y="1853215"/>
          <a:ext cx="5761417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417">
                  <a:extLst>
                    <a:ext uri="{9D8B030D-6E8A-4147-A177-3AD203B41FA5}">
                      <a16:colId xmlns:a16="http://schemas.microsoft.com/office/drawing/2014/main" val="1175881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 number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B8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28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Blocksize</a:t>
                      </a:r>
                      <a:endParaRPr lang="en-US" sz="2000" dirty="0"/>
                    </a:p>
                  </a:txBody>
                  <a:tcPr>
                    <a:solidFill>
                      <a:srgbClr val="9FD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7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0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HashPrevBlock</a:t>
                      </a:r>
                      <a:endParaRPr lang="en-US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4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HashMerkleRoot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8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2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46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counter</a:t>
                      </a:r>
                      <a:endParaRPr lang="en-US" sz="2000" dirty="0"/>
                    </a:p>
                  </a:txBody>
                  <a:tcPr>
                    <a:solidFill>
                      <a:srgbClr val="FF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1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Transactions</a:t>
                      </a:r>
                      <a:endParaRPr lang="en-US" dirty="0"/>
                    </a:p>
                  </a:txBody>
                  <a:tcPr>
                    <a:solidFill>
                      <a:srgbClr val="FF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2117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87966C4-5F90-4F7F-B295-1D53452E72FA}"/>
              </a:ext>
            </a:extLst>
          </p:cNvPr>
          <p:cNvSpPr/>
          <p:nvPr/>
        </p:nvSpPr>
        <p:spPr>
          <a:xfrm>
            <a:off x="604434" y="6356352"/>
            <a:ext cx="323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https://en.bitcoin.it/wiki/Block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0C6CDBB-E707-4710-9DBB-59DD77DBE103}"/>
              </a:ext>
            </a:extLst>
          </p:cNvPr>
          <p:cNvSpPr/>
          <p:nvPr/>
        </p:nvSpPr>
        <p:spPr>
          <a:xfrm>
            <a:off x="8534403" y="2654423"/>
            <a:ext cx="501442" cy="2352583"/>
          </a:xfrm>
          <a:prstGeom prst="rightBrace">
            <a:avLst/>
          </a:prstGeom>
          <a:ln>
            <a:solidFill>
              <a:srgbClr val="FF7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8D2F7-CD98-4B17-BABB-DAF2982A91C2}"/>
              </a:ext>
            </a:extLst>
          </p:cNvPr>
          <p:cNvSpPr/>
          <p:nvPr/>
        </p:nvSpPr>
        <p:spPr>
          <a:xfrm>
            <a:off x="9053601" y="3582555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9249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13</a:t>
            </a:fld>
            <a:endParaRPr lang="en-US"/>
          </a:p>
        </p:txBody>
      </p:sp>
      <p:pic>
        <p:nvPicPr>
          <p:cNvPr id="1028" name="Picture 4" descr="https://cdn-images-1.medium.com/max/1000/1*gLyFtthFnJKn5Bx_UBL-Rw.jpeg">
            <a:extLst>
              <a:ext uri="{FF2B5EF4-FFF2-40B4-BE49-F238E27FC236}">
                <a16:creationId xmlns:a16="http://schemas.microsoft.com/office/drawing/2014/main" id="{D64FE92C-4F78-4983-863C-3481D496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96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Что находится в транзакции?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C0A8A-1364-43F6-BB3B-FF0CFF57ED26}"/>
              </a:ext>
            </a:extLst>
          </p:cNvPr>
          <p:cNvSpPr/>
          <p:nvPr/>
        </p:nvSpPr>
        <p:spPr>
          <a:xfrm>
            <a:off x="604434" y="1674674"/>
            <a:ext cx="99947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Цифровая подпись (инициатор подтверждает актуальность)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Адрес получателя (публичный ключ)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Информация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Ссылка на предыдущие транзакции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Картинки по запросу биткоин цифровая подпись">
            <a:extLst>
              <a:ext uri="{FF2B5EF4-FFF2-40B4-BE49-F238E27FC236}">
                <a16:creationId xmlns:a16="http://schemas.microsoft.com/office/drawing/2014/main" id="{7E84B440-30F9-4F46-9C86-71CD5B30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61" y="4927602"/>
            <a:ext cx="19526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06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Связь транзакций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F9178-3889-4935-8552-4722F23DF398}"/>
              </a:ext>
            </a:extLst>
          </p:cNvPr>
          <p:cNvSpPr/>
          <p:nvPr/>
        </p:nvSpPr>
        <p:spPr>
          <a:xfrm>
            <a:off x="484113" y="1691147"/>
            <a:ext cx="2868687" cy="1474839"/>
          </a:xfrm>
          <a:prstGeom prst="rect">
            <a:avLst/>
          </a:prstGeom>
          <a:solidFill>
            <a:srgbClr val="47B8E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Блок 74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55EE0-4ABD-483F-9075-421AFB285605}"/>
              </a:ext>
            </a:extLst>
          </p:cNvPr>
          <p:cNvSpPr/>
          <p:nvPr/>
        </p:nvSpPr>
        <p:spPr>
          <a:xfrm>
            <a:off x="838199" y="1995948"/>
            <a:ext cx="2308124" cy="7767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Транзакция 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14E26-96E3-41B6-99B8-D6DC6BD1675A}"/>
              </a:ext>
            </a:extLst>
          </p:cNvPr>
          <p:cNvSpPr/>
          <p:nvPr/>
        </p:nvSpPr>
        <p:spPr>
          <a:xfrm>
            <a:off x="3802500" y="4360607"/>
            <a:ext cx="2868687" cy="1474839"/>
          </a:xfrm>
          <a:prstGeom prst="rect">
            <a:avLst/>
          </a:prstGeom>
          <a:solidFill>
            <a:srgbClr val="FF7473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Блок 87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F8806-8B3E-4BE1-8E5E-ECDF8077048F}"/>
              </a:ext>
            </a:extLst>
          </p:cNvPr>
          <p:cNvSpPr/>
          <p:nvPr/>
        </p:nvSpPr>
        <p:spPr>
          <a:xfrm>
            <a:off x="4087761" y="4665408"/>
            <a:ext cx="2308124" cy="77674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Транзакция 2</a:t>
            </a:r>
            <a:endParaRPr lang="en-US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2058B1-940C-4CDE-81B6-09281D2C5935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rot="10800000">
            <a:off x="3146323" y="2384323"/>
            <a:ext cx="941438" cy="26694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459F7-A1A8-436B-8ED5-5F6EFCEE0412}"/>
              </a:ext>
            </a:extLst>
          </p:cNvPr>
          <p:cNvSpPr/>
          <p:nvPr/>
        </p:nvSpPr>
        <p:spPr>
          <a:xfrm>
            <a:off x="4495674" y="1691147"/>
            <a:ext cx="2868687" cy="14748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Блок 96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6C03CB-0A90-42AF-A6E2-CEE054DBF27E}"/>
              </a:ext>
            </a:extLst>
          </p:cNvPr>
          <p:cNvSpPr/>
          <p:nvPr/>
        </p:nvSpPr>
        <p:spPr>
          <a:xfrm>
            <a:off x="4780935" y="1995948"/>
            <a:ext cx="2308124" cy="77674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Транзакция 3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E8BF1-A42D-4714-9FFD-D00A8DB09CF5}"/>
              </a:ext>
            </a:extLst>
          </p:cNvPr>
          <p:cNvSpPr/>
          <p:nvPr/>
        </p:nvSpPr>
        <p:spPr>
          <a:xfrm>
            <a:off x="8635055" y="3429000"/>
            <a:ext cx="2868687" cy="147483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Блок 123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DBC83-0E09-4010-BDCD-C3E2C2F29148}"/>
              </a:ext>
            </a:extLst>
          </p:cNvPr>
          <p:cNvSpPr/>
          <p:nvPr/>
        </p:nvSpPr>
        <p:spPr>
          <a:xfrm>
            <a:off x="8910357" y="3719053"/>
            <a:ext cx="2308124" cy="7767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Транзакция 4</a:t>
            </a:r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711B10A-9B77-4310-BDC6-5ED6181EB6A5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7077873" y="2332706"/>
            <a:ext cx="1832485" cy="1774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05A1D9E-C8BA-4B9D-AF68-E1F909F59D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95885" y="4107427"/>
            <a:ext cx="1598230" cy="983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3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Входы и выходы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2CFC2-320C-41B0-A00E-6A695EA6FBE0}"/>
              </a:ext>
            </a:extLst>
          </p:cNvPr>
          <p:cNvSpPr/>
          <p:nvPr/>
        </p:nvSpPr>
        <p:spPr>
          <a:xfrm>
            <a:off x="867571" y="4826350"/>
            <a:ext cx="2868687" cy="1474839"/>
          </a:xfrm>
          <a:prstGeom prst="rect">
            <a:avLst/>
          </a:prstGeom>
          <a:solidFill>
            <a:srgbClr val="FF7473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Игорь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DF1A6A-9B94-4F21-836C-4096C8276AE7}"/>
              </a:ext>
            </a:extLst>
          </p:cNvPr>
          <p:cNvSpPr/>
          <p:nvPr/>
        </p:nvSpPr>
        <p:spPr>
          <a:xfrm>
            <a:off x="867571" y="2107729"/>
            <a:ext cx="2868687" cy="14748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Вика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2BD658-394C-4CC3-89C0-FD6FD46A583B}"/>
              </a:ext>
            </a:extLst>
          </p:cNvPr>
          <p:cNvSpPr/>
          <p:nvPr/>
        </p:nvSpPr>
        <p:spPr>
          <a:xfrm>
            <a:off x="1147852" y="5175394"/>
            <a:ext cx="2308124" cy="77674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BTC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5E503-904B-469B-B475-728CA7A56AB8}"/>
              </a:ext>
            </a:extLst>
          </p:cNvPr>
          <p:cNvSpPr/>
          <p:nvPr/>
        </p:nvSpPr>
        <p:spPr>
          <a:xfrm>
            <a:off x="1147852" y="2456773"/>
            <a:ext cx="2308124" cy="77674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</a:t>
            </a:r>
            <a:r>
              <a:rPr lang="en-US" dirty="0"/>
              <a:t> BTC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EFF396F-51A8-420B-BE56-20A21372A40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736258" y="4174959"/>
            <a:ext cx="462699" cy="138881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4125F70-790D-45C1-9640-C309BE331142}"/>
              </a:ext>
            </a:extLst>
          </p:cNvPr>
          <p:cNvSpPr/>
          <p:nvPr/>
        </p:nvSpPr>
        <p:spPr>
          <a:xfrm>
            <a:off x="4661656" y="3496538"/>
            <a:ext cx="2868687" cy="147483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Александр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416915-B8C8-4B59-B340-DA0E2348579C}"/>
              </a:ext>
            </a:extLst>
          </p:cNvPr>
          <p:cNvSpPr/>
          <p:nvPr/>
        </p:nvSpPr>
        <p:spPr>
          <a:xfrm>
            <a:off x="4941937" y="3786585"/>
            <a:ext cx="2308124" cy="7767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70 </a:t>
            </a:r>
            <a:r>
              <a:rPr lang="en-US" dirty="0"/>
              <a:t>BTC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516B61E-7DC4-457E-91A6-E0FB255E7A45}"/>
              </a:ext>
            </a:extLst>
          </p:cNvPr>
          <p:cNvCxnSpPr>
            <a:stCxn id="21" idx="3"/>
            <a:endCxn id="30" idx="1"/>
          </p:cNvCxnSpPr>
          <p:nvPr/>
        </p:nvCxnSpPr>
        <p:spPr>
          <a:xfrm>
            <a:off x="3736258" y="2845149"/>
            <a:ext cx="925398" cy="138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6C1F8-F8F5-4761-8C7B-7C00BD021404}"/>
              </a:ext>
            </a:extLst>
          </p:cNvPr>
          <p:cNvSpPr/>
          <p:nvPr/>
        </p:nvSpPr>
        <p:spPr>
          <a:xfrm>
            <a:off x="8455742" y="2107729"/>
            <a:ext cx="2868687" cy="1474839"/>
          </a:xfrm>
          <a:prstGeom prst="rect">
            <a:avLst/>
          </a:prstGeom>
          <a:solidFill>
            <a:srgbClr val="47B8E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Оля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966F79-62EA-4156-B136-28FF5A2948B6}"/>
              </a:ext>
            </a:extLst>
          </p:cNvPr>
          <p:cNvSpPr/>
          <p:nvPr/>
        </p:nvSpPr>
        <p:spPr>
          <a:xfrm>
            <a:off x="8809828" y="2412530"/>
            <a:ext cx="2308124" cy="7767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r>
              <a:rPr lang="ru-RU" dirty="0"/>
              <a:t>0 </a:t>
            </a:r>
            <a:r>
              <a:rPr lang="en-US" dirty="0"/>
              <a:t>BTC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94B364-855A-482B-A9A8-BCA4A8E2D4C8}"/>
              </a:ext>
            </a:extLst>
          </p:cNvPr>
          <p:cNvSpPr/>
          <p:nvPr/>
        </p:nvSpPr>
        <p:spPr>
          <a:xfrm>
            <a:off x="8455742" y="4826350"/>
            <a:ext cx="2868687" cy="147483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Александр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7D4329-0192-49DD-923C-B92E820E0213}"/>
              </a:ext>
            </a:extLst>
          </p:cNvPr>
          <p:cNvSpPr/>
          <p:nvPr/>
        </p:nvSpPr>
        <p:spPr>
          <a:xfrm>
            <a:off x="8772643" y="5099193"/>
            <a:ext cx="2308124" cy="7767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ru-RU" dirty="0"/>
              <a:t>0 </a:t>
            </a:r>
            <a:r>
              <a:rPr lang="en-US" dirty="0"/>
              <a:t>BTC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B142A52-E7BD-4C4C-B8BA-8545481346CF}"/>
              </a:ext>
            </a:extLst>
          </p:cNvPr>
          <p:cNvCxnSpPr>
            <a:stCxn id="30" idx="3"/>
            <a:endCxn id="36" idx="1"/>
          </p:cNvCxnSpPr>
          <p:nvPr/>
        </p:nvCxnSpPr>
        <p:spPr>
          <a:xfrm flipV="1">
            <a:off x="7530343" y="2845149"/>
            <a:ext cx="925399" cy="13888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182B7C4-31F8-46CF-A9C3-D6BE06DE59B7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7559486" y="4667514"/>
            <a:ext cx="1329814" cy="4626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C78B000-027D-47E8-9907-4B1701C78502}"/>
              </a:ext>
            </a:extLst>
          </p:cNvPr>
          <p:cNvSpPr/>
          <p:nvPr/>
        </p:nvSpPr>
        <p:spPr>
          <a:xfrm>
            <a:off x="3744736" y="2497232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выход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F643E-3243-4CEE-A6B5-BF5DD898CB29}"/>
              </a:ext>
            </a:extLst>
          </p:cNvPr>
          <p:cNvSpPr/>
          <p:nvPr/>
        </p:nvSpPr>
        <p:spPr>
          <a:xfrm>
            <a:off x="3744736" y="5603547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выход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71BAB-4BD2-4696-A6BF-B4B6FEF37824}"/>
              </a:ext>
            </a:extLst>
          </p:cNvPr>
          <p:cNvSpPr/>
          <p:nvPr/>
        </p:nvSpPr>
        <p:spPr>
          <a:xfrm>
            <a:off x="7731592" y="2509790"/>
            <a:ext cx="560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вход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364378-8DE9-4F66-A944-DC7D9F915564}"/>
              </a:ext>
            </a:extLst>
          </p:cNvPr>
          <p:cNvSpPr/>
          <p:nvPr/>
        </p:nvSpPr>
        <p:spPr>
          <a:xfrm>
            <a:off x="7894947" y="5624702"/>
            <a:ext cx="560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вход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D71BBC-025E-4959-965E-364529F56FEF}"/>
              </a:ext>
            </a:extLst>
          </p:cNvPr>
          <p:cNvSpPr/>
          <p:nvPr/>
        </p:nvSpPr>
        <p:spPr>
          <a:xfrm>
            <a:off x="4941937" y="3121223"/>
            <a:ext cx="2443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Промежуточное состояние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7" grpId="0" animBg="1"/>
      <p:bldP spid="43" grpId="0" animBg="1"/>
      <p:bldP spid="44" grpId="0" animBg="1"/>
      <p:bldP spid="4" grpId="0"/>
      <p:bldP spid="20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DB52D5-77A2-480F-98D2-3B167D1C43F1}"/>
              </a:ext>
            </a:extLst>
          </p:cNvPr>
          <p:cNvSpPr/>
          <p:nvPr/>
        </p:nvSpPr>
        <p:spPr>
          <a:xfrm>
            <a:off x="604434" y="1674674"/>
            <a:ext cx="75719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Кто и когда добавляет блоки?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Что делать, когда возникли конфликты?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Какие могут быть конфликты?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Как валидировать блоки?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Картинки по запросу децентрализация">
            <a:extLst>
              <a:ext uri="{FF2B5EF4-FFF2-40B4-BE49-F238E27FC236}">
                <a16:creationId xmlns:a16="http://schemas.microsoft.com/office/drawing/2014/main" id="{03045277-793F-4E54-BDCE-37D4B2C3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15" y="4098471"/>
            <a:ext cx="2721428" cy="20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2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B0C740-0F0A-4C4B-B31C-716E7351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Немножечко о майнинге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E1224-5056-4BAA-8532-BCF96640E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08" y="1611568"/>
            <a:ext cx="8124481" cy="45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 err="1"/>
              <a:t>Майнер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DB52D5-77A2-480F-98D2-3B167D1C43F1}"/>
              </a:ext>
            </a:extLst>
          </p:cNvPr>
          <p:cNvSpPr/>
          <p:nvPr/>
        </p:nvSpPr>
        <p:spPr>
          <a:xfrm>
            <a:off x="604434" y="1674674"/>
            <a:ext cx="75719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Записывает транзакции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Создает новые блоки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Получает новые деньги от системы (которых раньше не было в сети)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Тратит много энергии, очень много </a:t>
            </a:r>
            <a:r>
              <a:rPr lang="ru-RU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Картинки по запросу miner">
            <a:extLst>
              <a:ext uri="{FF2B5EF4-FFF2-40B4-BE49-F238E27FC236}">
                <a16:creationId xmlns:a16="http://schemas.microsoft.com/office/drawing/2014/main" id="{8A1CD0D5-A0B3-4A22-81A8-2DC761EC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175" y="3429000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1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блокчейн</a:t>
            </a:r>
            <a:endParaRPr lang="en-US" dirty="0"/>
          </a:p>
        </p:txBody>
      </p:sp>
      <p:sp>
        <p:nvSpPr>
          <p:cNvPr id="13" name="AutoShape 6" descr="https://imgp.golos.io/0x0/https:/cdn-images-1.medium.com/max/800/1*hyoQ2DIbOgWizKfMyPN2eQ.jpeg">
            <a:extLst>
              <a:ext uri="{FF2B5EF4-FFF2-40B4-BE49-F238E27FC236}">
                <a16:creationId xmlns:a16="http://schemas.microsoft.com/office/drawing/2014/main" id="{27A87247-2A2B-4EF0-BD04-99023A391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EE593A-826E-42E0-907F-A97B4C7030DE}"/>
              </a:ext>
            </a:extLst>
          </p:cNvPr>
          <p:cNvSpPr/>
          <p:nvPr/>
        </p:nvSpPr>
        <p:spPr>
          <a:xfrm>
            <a:off x="604433" y="1608995"/>
            <a:ext cx="87326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222222"/>
                </a:solidFill>
              </a:rPr>
              <a:t>Блокче́йн</a:t>
            </a:r>
            <a:r>
              <a:rPr lang="ru-RU" sz="2400" dirty="0">
                <a:solidFill>
                  <a:srgbClr val="222222"/>
                </a:solidFill>
              </a:rPr>
              <a:t> (</a:t>
            </a:r>
            <a:r>
              <a:rPr lang="ru-RU" sz="2400" dirty="0">
                <a:solidFill>
                  <a:srgbClr val="0B0080"/>
                </a:solidFill>
                <a:hlinkClick r:id="rId3"/>
              </a:rPr>
              <a:t>англ.</a:t>
            </a:r>
            <a:r>
              <a:rPr lang="ru-RU" sz="2400" dirty="0">
                <a:solidFill>
                  <a:srgbClr val="222222"/>
                </a:solidFill>
              </a:rPr>
              <a:t> </a:t>
            </a:r>
            <a:r>
              <a:rPr lang="ru-RU" sz="2400" i="1" dirty="0" err="1">
                <a:solidFill>
                  <a:srgbClr val="222222"/>
                </a:solidFill>
              </a:rPr>
              <a:t>blockchain</a:t>
            </a:r>
            <a:r>
              <a:rPr lang="ru-RU" sz="2400" dirty="0">
                <a:solidFill>
                  <a:srgbClr val="222222"/>
                </a:solidFill>
              </a:rPr>
              <a:t> или </a:t>
            </a:r>
            <a:r>
              <a:rPr lang="ru-RU" sz="2400" i="1" dirty="0" err="1">
                <a:solidFill>
                  <a:srgbClr val="222222"/>
                </a:solidFill>
              </a:rPr>
              <a:t>block</a:t>
            </a:r>
            <a:r>
              <a:rPr lang="ru-RU" sz="2400" i="1" dirty="0">
                <a:solidFill>
                  <a:srgbClr val="222222"/>
                </a:solidFill>
              </a:rPr>
              <a:t> </a:t>
            </a:r>
            <a:r>
              <a:rPr lang="ru-RU" sz="2400" i="1" dirty="0" err="1">
                <a:solidFill>
                  <a:srgbClr val="222222"/>
                </a:solidFill>
              </a:rPr>
              <a:t>chain</a:t>
            </a:r>
            <a:r>
              <a:rPr lang="ru-RU" sz="2400" dirty="0">
                <a:solidFill>
                  <a:srgbClr val="222222"/>
                </a:solidFill>
              </a:rPr>
              <a:t>) — выстроенная по определённым правилам непрерывная последовательная цепочка блоков (</a:t>
            </a:r>
            <a:r>
              <a:rPr lang="ru-RU" sz="2400" dirty="0">
                <a:solidFill>
                  <a:srgbClr val="0B0080"/>
                </a:solidFill>
                <a:hlinkClick r:id="rId4" tooltip="Связный список"/>
              </a:rPr>
              <a:t>связный список</a:t>
            </a:r>
            <a:r>
              <a:rPr lang="ru-RU" sz="2400" dirty="0">
                <a:solidFill>
                  <a:srgbClr val="222222"/>
                </a:solidFill>
              </a:rPr>
              <a:t>), содержащих информацию. Чаще всего копии цепочек блоков хранятся и </a:t>
            </a:r>
            <a:r>
              <a:rPr lang="ru-RU" sz="2400" dirty="0">
                <a:solidFill>
                  <a:srgbClr val="0B0080"/>
                </a:solidFill>
                <a:hlinkClick r:id="rId5" tooltip="Чрезвычайная параллельность"/>
              </a:rPr>
              <a:t>независимо друг от друга (чрезвычайно параллельно)</a:t>
            </a:r>
            <a:r>
              <a:rPr lang="en-US" sz="2400" dirty="0">
                <a:solidFill>
                  <a:srgbClr val="0B0080"/>
                </a:solidFill>
              </a:rPr>
              <a:t> </a:t>
            </a:r>
            <a:r>
              <a:rPr lang="ru-RU" sz="2400" dirty="0">
                <a:solidFill>
                  <a:srgbClr val="222222"/>
                </a:solidFill>
              </a:rPr>
              <a:t>обрабатываются на множестве разных компьютеров.</a:t>
            </a:r>
            <a:endParaRPr lang="en-US" sz="2400" dirty="0"/>
          </a:p>
        </p:txBody>
      </p:sp>
      <p:pic>
        <p:nvPicPr>
          <p:cNvPr id="3080" name="Picture 8" descr="Картинки по запросу wikipedia">
            <a:extLst>
              <a:ext uri="{FF2B5EF4-FFF2-40B4-BE49-F238E27FC236}">
                <a16:creationId xmlns:a16="http://schemas.microsoft.com/office/drawing/2014/main" id="{C2F41CFC-7AD0-4FB7-9BE8-1D7368E1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388" y="4286651"/>
            <a:ext cx="1823331" cy="16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2CD14D-2524-48DD-8ADC-4F1E5D40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6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Хаос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20</a:t>
            </a:fld>
            <a:endParaRPr lang="en-US"/>
          </a:p>
        </p:txBody>
      </p:sp>
      <p:pic>
        <p:nvPicPr>
          <p:cNvPr id="4098" name="Picture 2" descr="Картинки по запросу план эвакуации аааа">
            <a:extLst>
              <a:ext uri="{FF2B5EF4-FFF2-40B4-BE49-F238E27FC236}">
                <a16:creationId xmlns:a16="http://schemas.microsoft.com/office/drawing/2014/main" id="{F5EAE770-00EF-4375-AD0D-117DD381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76" y="1806946"/>
            <a:ext cx="3540248" cy="505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Алгоритмы консенсуса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871BE0-95BC-4EBB-A45D-7CA23AA37E5A}"/>
              </a:ext>
            </a:extLst>
          </p:cNvPr>
          <p:cNvSpPr/>
          <p:nvPr/>
        </p:nvSpPr>
        <p:spPr>
          <a:xfrm>
            <a:off x="338962" y="1655372"/>
            <a:ext cx="99947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PoW</a:t>
            </a:r>
            <a:r>
              <a:rPr lang="en-US" sz="3200" dirty="0"/>
              <a:t> (Proof-of-Work)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PoS</a:t>
            </a:r>
            <a:r>
              <a:rPr lang="en-US" sz="3200" dirty="0"/>
              <a:t> (Proof-of-Stake)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Proof of Activity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Delegated Proof of Stake (</a:t>
            </a:r>
            <a:r>
              <a:rPr lang="en-US" sz="3200" dirty="0" err="1"/>
              <a:t>DPoS</a:t>
            </a:r>
            <a:r>
              <a:rPr lang="en-US" sz="3200" dirty="0"/>
              <a:t>)</a:t>
            </a: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Proof of Burn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Proof of Capacity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Proof of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EFF857-D304-4E48-B5D8-75ABBF027448}"/>
              </a:ext>
            </a:extLst>
          </p:cNvPr>
          <p:cNvSpPr/>
          <p:nvPr/>
        </p:nvSpPr>
        <p:spPr>
          <a:xfrm>
            <a:off x="338962" y="6211669"/>
            <a:ext cx="10171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https://forklog.com/chto-takoe-proof-of-work-i-proof-of-stake/</a:t>
            </a:r>
            <a:endParaRPr lang="en-US" dirty="0"/>
          </a:p>
        </p:txBody>
      </p:sp>
      <p:pic>
        <p:nvPicPr>
          <p:cNvPr id="7170" name="Picture 2" descr="Картинки по запросу консенсус">
            <a:extLst>
              <a:ext uri="{FF2B5EF4-FFF2-40B4-BE49-F238E27FC236}">
                <a16:creationId xmlns:a16="http://schemas.microsoft.com/office/drawing/2014/main" id="{399B53FB-EFD5-4C98-B9E0-643D25A3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960" y="3362715"/>
            <a:ext cx="3146323" cy="235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2489B5-4F25-43BE-879A-36777843D0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72986" y="1853215"/>
          <a:ext cx="5761417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417">
                  <a:extLst>
                    <a:ext uri="{9D8B030D-6E8A-4147-A177-3AD203B41FA5}">
                      <a16:colId xmlns:a16="http://schemas.microsoft.com/office/drawing/2014/main" val="1175881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 number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B8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28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Blocksize</a:t>
                      </a:r>
                      <a:endParaRPr lang="en-US" sz="2000" dirty="0"/>
                    </a:p>
                  </a:txBody>
                  <a:tcPr>
                    <a:solidFill>
                      <a:srgbClr val="9FD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7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0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HashPrevBlock</a:t>
                      </a:r>
                      <a:endParaRPr lang="en-US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4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HashMerkleRoot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8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2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46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74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 counter</a:t>
                      </a:r>
                      <a:endParaRPr lang="en-US" sz="2000" dirty="0"/>
                    </a:p>
                  </a:txBody>
                  <a:tcPr>
                    <a:solidFill>
                      <a:srgbClr val="FF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1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Transactions</a:t>
                      </a:r>
                      <a:endParaRPr lang="en-US" dirty="0"/>
                    </a:p>
                  </a:txBody>
                  <a:tcPr>
                    <a:solidFill>
                      <a:srgbClr val="FF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2117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87966C4-5F90-4F7F-B295-1D53452E72FA}"/>
              </a:ext>
            </a:extLst>
          </p:cNvPr>
          <p:cNvSpPr/>
          <p:nvPr/>
        </p:nvSpPr>
        <p:spPr>
          <a:xfrm>
            <a:off x="604434" y="6356352"/>
            <a:ext cx="323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https://en.bitcoin.it/wiki/Block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0C6CDBB-E707-4710-9DBB-59DD77DBE103}"/>
              </a:ext>
            </a:extLst>
          </p:cNvPr>
          <p:cNvSpPr/>
          <p:nvPr/>
        </p:nvSpPr>
        <p:spPr>
          <a:xfrm>
            <a:off x="8534403" y="2654423"/>
            <a:ext cx="501442" cy="2352583"/>
          </a:xfrm>
          <a:prstGeom prst="rightBrace">
            <a:avLst/>
          </a:prstGeom>
          <a:ln>
            <a:solidFill>
              <a:srgbClr val="FF74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F8D2F7-CD98-4B17-BABB-DAF2982A91C2}"/>
              </a:ext>
            </a:extLst>
          </p:cNvPr>
          <p:cNvSpPr/>
          <p:nvPr/>
        </p:nvSpPr>
        <p:spPr>
          <a:xfrm>
            <a:off x="9053601" y="3582555"/>
            <a:ext cx="970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614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6D2A94-4E62-4F8A-844E-FCC6F98BF5B6}"/>
              </a:ext>
            </a:extLst>
          </p:cNvPr>
          <p:cNvSpPr/>
          <p:nvPr/>
        </p:nvSpPr>
        <p:spPr>
          <a:xfrm>
            <a:off x="152023" y="6033186"/>
            <a:ext cx="11887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https://www.allcryptonews.com/algoritm-proof-of-work-pervoprohodets-i-rodonachalnik-progressivnogo-razvitiya-kriptovalyutnoj-industrii/</a:t>
            </a:r>
            <a:endParaRPr lang="en-US" dirty="0"/>
          </a:p>
        </p:txBody>
      </p:sp>
      <p:pic>
        <p:nvPicPr>
          <p:cNvPr id="4098" name="Picture 2" descr="Алгоритм Proof-of-Work">
            <a:extLst>
              <a:ext uri="{FF2B5EF4-FFF2-40B4-BE49-F238E27FC236}">
                <a16:creationId xmlns:a16="http://schemas.microsoft.com/office/drawing/2014/main" id="{329CDDE4-2E4F-46B3-BE5F-281CF9554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899036"/>
            <a:ext cx="8210550" cy="397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AA834-F950-4AEF-B8D0-B266298E50D3}"/>
              </a:ext>
            </a:extLst>
          </p:cNvPr>
          <p:cNvSpPr/>
          <p:nvPr/>
        </p:nvSpPr>
        <p:spPr>
          <a:xfrm>
            <a:off x="152023" y="5573287"/>
            <a:ext cx="9764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https://forklog.com/chto-takoe-proof-of-work-i-proof-of-stake/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en-US" dirty="0" err="1"/>
              <a:t>PoS</a:t>
            </a:r>
            <a:r>
              <a:rPr lang="en-US" dirty="0"/>
              <a:t> (Proof-of-Stake)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831D4-7AB0-4E96-BA99-3A0FECAA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82" y="1607573"/>
            <a:ext cx="9410835" cy="42131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751D64-ED27-47B2-AF27-3CA3198CDF27}"/>
              </a:ext>
            </a:extLst>
          </p:cNvPr>
          <p:cNvSpPr/>
          <p:nvPr/>
        </p:nvSpPr>
        <p:spPr>
          <a:xfrm>
            <a:off x="265470" y="5987020"/>
            <a:ext cx="886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https://blockgeeks.com/guides/proof-of-work-vs-proof-of-stake/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BAEED-48D0-40B7-8CF5-2EA29D219913}"/>
              </a:ext>
            </a:extLst>
          </p:cNvPr>
          <p:cNvSpPr/>
          <p:nvPr/>
        </p:nvSpPr>
        <p:spPr>
          <a:xfrm>
            <a:off x="265470" y="6354249"/>
            <a:ext cx="11375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https://ru.insider.pro/tutorials/2017-07-14/proof-work-vs-proof-stake-kak-izmenitsya-ethereum/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8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4BA19-ABA2-4220-BAA4-FF9112E0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93" y="767555"/>
            <a:ext cx="8952614" cy="53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en-US" dirty="0"/>
              <a:t>Double spending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3E09A8-693D-4D6C-AF65-109F81DE193A}"/>
              </a:ext>
            </a:extLst>
          </p:cNvPr>
          <p:cNvSpPr/>
          <p:nvPr/>
        </p:nvSpPr>
        <p:spPr>
          <a:xfrm>
            <a:off x="2419260" y="3735303"/>
            <a:ext cx="840199" cy="153137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Касса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955BCF-4377-4976-B4E4-C23541D6A81D}"/>
              </a:ext>
            </a:extLst>
          </p:cNvPr>
          <p:cNvSpPr/>
          <p:nvPr/>
        </p:nvSpPr>
        <p:spPr>
          <a:xfrm>
            <a:off x="3454768" y="4358936"/>
            <a:ext cx="506027" cy="50602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E0695E-CD80-412E-A45B-6FD6F3CB25FE}"/>
              </a:ext>
            </a:extLst>
          </p:cNvPr>
          <p:cNvSpPr/>
          <p:nvPr/>
        </p:nvSpPr>
        <p:spPr>
          <a:xfrm>
            <a:off x="3343851" y="3916495"/>
            <a:ext cx="983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продавец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C4E30A-0D89-42E4-8164-C003EE1D49AE}"/>
              </a:ext>
            </a:extLst>
          </p:cNvPr>
          <p:cNvSpPr/>
          <p:nvPr/>
        </p:nvSpPr>
        <p:spPr>
          <a:xfrm>
            <a:off x="1717924" y="4358936"/>
            <a:ext cx="506027" cy="5060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CC53CE-40AA-4473-959C-CD25AEF9085A}"/>
              </a:ext>
            </a:extLst>
          </p:cNvPr>
          <p:cNvSpPr/>
          <p:nvPr/>
        </p:nvSpPr>
        <p:spPr>
          <a:xfrm>
            <a:off x="1350881" y="3916495"/>
            <a:ext cx="1115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покупатель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993395-CC21-4DD0-87F1-7CEC91DA15C0}"/>
              </a:ext>
            </a:extLst>
          </p:cNvPr>
          <p:cNvSpPr/>
          <p:nvPr/>
        </p:nvSpPr>
        <p:spPr>
          <a:xfrm>
            <a:off x="0" y="1339063"/>
            <a:ext cx="1331650" cy="736847"/>
          </a:xfrm>
          <a:prstGeom prst="rect">
            <a:avLst/>
          </a:prstGeom>
          <a:solidFill>
            <a:srgbClr val="47B8E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 </a:t>
            </a:r>
            <a:r>
              <a:rPr lang="en-US" dirty="0"/>
              <a:t>BTC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DE236-C0D0-4A0B-ADF1-DAC27904D473}"/>
              </a:ext>
            </a:extLst>
          </p:cNvPr>
          <p:cNvCxnSpPr/>
          <p:nvPr/>
        </p:nvCxnSpPr>
        <p:spPr>
          <a:xfrm>
            <a:off x="2223951" y="3000653"/>
            <a:ext cx="1390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C79CFD6-793D-44C8-AAB7-F54FCA81317A}"/>
              </a:ext>
            </a:extLst>
          </p:cNvPr>
          <p:cNvSpPr/>
          <p:nvPr/>
        </p:nvSpPr>
        <p:spPr>
          <a:xfrm>
            <a:off x="2528280" y="2735791"/>
            <a:ext cx="62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5 BTC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8A94C9-DC10-4F28-BE69-39157C8B1B7A}"/>
              </a:ext>
            </a:extLst>
          </p:cNvPr>
          <p:cNvCxnSpPr/>
          <p:nvPr/>
        </p:nvCxnSpPr>
        <p:spPr>
          <a:xfrm flipH="1">
            <a:off x="2223951" y="3187083"/>
            <a:ext cx="1390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8A047AA-D54F-4DF2-BD7C-4CA1731E980E}"/>
              </a:ext>
            </a:extLst>
          </p:cNvPr>
          <p:cNvSpPr/>
          <p:nvPr/>
        </p:nvSpPr>
        <p:spPr>
          <a:xfrm>
            <a:off x="2191398" y="3218129"/>
            <a:ext cx="1455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сосиска в тесте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40F66C-58B7-4709-B9FA-FD6855287AC1}"/>
              </a:ext>
            </a:extLst>
          </p:cNvPr>
          <p:cNvSpPr/>
          <p:nvPr/>
        </p:nvSpPr>
        <p:spPr>
          <a:xfrm>
            <a:off x="8754397" y="3735303"/>
            <a:ext cx="840199" cy="153137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Касса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42C107-F876-40C7-99EE-9C5F839FFD84}"/>
              </a:ext>
            </a:extLst>
          </p:cNvPr>
          <p:cNvSpPr/>
          <p:nvPr/>
        </p:nvSpPr>
        <p:spPr>
          <a:xfrm>
            <a:off x="9789905" y="4358936"/>
            <a:ext cx="506027" cy="50602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F6ADAB-D614-40B5-8D86-DF4C5A156276}"/>
              </a:ext>
            </a:extLst>
          </p:cNvPr>
          <p:cNvSpPr/>
          <p:nvPr/>
        </p:nvSpPr>
        <p:spPr>
          <a:xfrm>
            <a:off x="9678988" y="3916495"/>
            <a:ext cx="983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продавец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D20E4B-D9D5-4EC3-9CEB-9FAB43320120}"/>
              </a:ext>
            </a:extLst>
          </p:cNvPr>
          <p:cNvSpPr/>
          <p:nvPr/>
        </p:nvSpPr>
        <p:spPr>
          <a:xfrm>
            <a:off x="8053061" y="4358936"/>
            <a:ext cx="506027" cy="50602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45FEAE-54CC-4A6E-BC23-D6D0F4253C40}"/>
              </a:ext>
            </a:extLst>
          </p:cNvPr>
          <p:cNvSpPr/>
          <p:nvPr/>
        </p:nvSpPr>
        <p:spPr>
          <a:xfrm>
            <a:off x="6961253" y="3916495"/>
            <a:ext cx="1115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покупатель</a:t>
            </a:r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9268DAB-6353-431B-86A7-FDD2447937F7}"/>
              </a:ext>
            </a:extLst>
          </p:cNvPr>
          <p:cNvSpPr/>
          <p:nvPr/>
        </p:nvSpPr>
        <p:spPr>
          <a:xfrm>
            <a:off x="7226923" y="4358935"/>
            <a:ext cx="506027" cy="5060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9E2CF-1895-4EE7-BC03-D06B1DEAFC6C}"/>
              </a:ext>
            </a:extLst>
          </p:cNvPr>
          <p:cNvCxnSpPr/>
          <p:nvPr/>
        </p:nvCxnSpPr>
        <p:spPr>
          <a:xfrm>
            <a:off x="5770485" y="1339063"/>
            <a:ext cx="0" cy="55189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D568B1C-4D0E-436C-9354-74D5C160A4DC}"/>
              </a:ext>
            </a:extLst>
          </p:cNvPr>
          <p:cNvSpPr/>
          <p:nvPr/>
        </p:nvSpPr>
        <p:spPr>
          <a:xfrm>
            <a:off x="8409644" y="1458161"/>
            <a:ext cx="1689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5 </a:t>
            </a:r>
            <a:r>
              <a:rPr lang="ru-RU" sz="1400" dirty="0"/>
              <a:t>минутами ранее</a:t>
            </a:r>
            <a:endParaRPr lang="en-US" dirty="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7872837A-0E64-4BDB-A18D-DA831AA7CEF3}"/>
              </a:ext>
            </a:extLst>
          </p:cNvPr>
          <p:cNvSpPr/>
          <p:nvPr/>
        </p:nvSpPr>
        <p:spPr>
          <a:xfrm>
            <a:off x="5979117" y="1458161"/>
            <a:ext cx="2161695" cy="1347183"/>
          </a:xfrm>
          <a:prstGeom prst="cloud">
            <a:avLst/>
          </a:prstGeom>
          <a:solidFill>
            <a:srgbClr val="FF7473"/>
          </a:solidFill>
          <a:ln>
            <a:solidFill>
              <a:srgbClr val="9FD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Доставка пиццы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FBB88F-EAFE-46FE-B95B-0F36A35D6154}"/>
              </a:ext>
            </a:extLst>
          </p:cNvPr>
          <p:cNvCxnSpPr>
            <a:cxnSpLocks/>
            <a:stCxn id="40" idx="0"/>
            <a:endCxn id="13" idx="1"/>
          </p:cNvCxnSpPr>
          <p:nvPr/>
        </p:nvCxnSpPr>
        <p:spPr>
          <a:xfrm flipH="1" flipV="1">
            <a:off x="7059965" y="2803909"/>
            <a:ext cx="459262" cy="11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37891E3-5CB5-4745-8366-CDF8D941A791}"/>
              </a:ext>
            </a:extLst>
          </p:cNvPr>
          <p:cNvSpPr/>
          <p:nvPr/>
        </p:nvSpPr>
        <p:spPr>
          <a:xfrm>
            <a:off x="6540255" y="3218129"/>
            <a:ext cx="62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5 BTC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2B0EC0-4A4C-46EE-9397-A2BA9680E18F}"/>
              </a:ext>
            </a:extLst>
          </p:cNvPr>
          <p:cNvSpPr/>
          <p:nvPr/>
        </p:nvSpPr>
        <p:spPr>
          <a:xfrm>
            <a:off x="10860350" y="1339062"/>
            <a:ext cx="1331650" cy="736847"/>
          </a:xfrm>
          <a:prstGeom prst="rect">
            <a:avLst/>
          </a:prstGeom>
          <a:solidFill>
            <a:srgbClr val="47B8E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 </a:t>
            </a:r>
            <a:r>
              <a:rPr lang="en-US" dirty="0"/>
              <a:t>BTC</a:t>
            </a:r>
          </a:p>
        </p:txBody>
      </p:sp>
    </p:spTree>
    <p:extLst>
      <p:ext uri="{BB962C8B-B14F-4D97-AF65-F5344CB8AC3E}">
        <p14:creationId xmlns:p14="http://schemas.microsoft.com/office/powerpoint/2010/main" val="27250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33" grpId="0" animBg="1"/>
      <p:bldP spid="35" grpId="0" animBg="1"/>
      <p:bldP spid="38" grpId="0"/>
      <p:bldP spid="39" grpId="0" animBg="1"/>
      <p:bldP spid="40" grpId="0"/>
      <p:bldP spid="47" grpId="0" animBg="1"/>
      <p:bldP spid="49" grpId="0"/>
      <p:bldP spid="13" grpId="0" animBg="1"/>
      <p:bldP spid="52" grpId="0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Место куда попадают транзакции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4A02D-0AB6-4FC0-81AA-8D7F595A29EF}"/>
              </a:ext>
            </a:extLst>
          </p:cNvPr>
          <p:cNvSpPr/>
          <p:nvPr/>
        </p:nvSpPr>
        <p:spPr>
          <a:xfrm>
            <a:off x="674703" y="1562470"/>
            <a:ext cx="1509204" cy="1065320"/>
          </a:xfrm>
          <a:prstGeom prst="rect">
            <a:avLst/>
          </a:prstGeom>
          <a:solidFill>
            <a:srgbClr val="FF7473"/>
          </a:solidFill>
          <a:ln>
            <a:solidFill>
              <a:srgbClr val="9FDFF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BTC </a:t>
            </a:r>
            <a:r>
              <a:rPr lang="ru-RU" dirty="0">
                <a:solidFill>
                  <a:schemeClr val="bg1"/>
                </a:solidFill>
              </a:rPr>
              <a:t>за пиццу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F756A-E716-41F8-AA7C-9F9D5C8215A1}"/>
              </a:ext>
            </a:extLst>
          </p:cNvPr>
          <p:cNvSpPr/>
          <p:nvPr/>
        </p:nvSpPr>
        <p:spPr>
          <a:xfrm>
            <a:off x="2833457" y="1562470"/>
            <a:ext cx="1509204" cy="1065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084685-6B97-40C1-BF30-BECFBF745D8C}"/>
              </a:ext>
            </a:extLst>
          </p:cNvPr>
          <p:cNvSpPr/>
          <p:nvPr/>
        </p:nvSpPr>
        <p:spPr>
          <a:xfrm>
            <a:off x="674703" y="3595608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2C389C-7254-4BF4-BD1F-4A192C343000}"/>
              </a:ext>
            </a:extLst>
          </p:cNvPr>
          <p:cNvSpPr/>
          <p:nvPr/>
        </p:nvSpPr>
        <p:spPr>
          <a:xfrm>
            <a:off x="674703" y="3595608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B9C70-2546-4849-9641-56ED167E7A0D}"/>
              </a:ext>
            </a:extLst>
          </p:cNvPr>
          <p:cNvSpPr/>
          <p:nvPr/>
        </p:nvSpPr>
        <p:spPr>
          <a:xfrm>
            <a:off x="674703" y="4128268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пиццу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184915-764C-4D60-B307-326B51DA2639}"/>
              </a:ext>
            </a:extLst>
          </p:cNvPr>
          <p:cNvSpPr/>
          <p:nvPr/>
        </p:nvSpPr>
        <p:spPr>
          <a:xfrm>
            <a:off x="1060373" y="5260893"/>
            <a:ext cx="141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/>
              <a:t>Майнер</a:t>
            </a:r>
            <a:r>
              <a:rPr lang="ru-RU" sz="1600" dirty="0"/>
              <a:t> Вася</a:t>
            </a:r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2E6F20-ABA1-443B-9FB8-23789829DB6A}"/>
              </a:ext>
            </a:extLst>
          </p:cNvPr>
          <p:cNvSpPr/>
          <p:nvPr/>
        </p:nvSpPr>
        <p:spPr>
          <a:xfrm>
            <a:off x="3250707" y="3595607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333212-5508-4EDB-A557-36782CF35040}"/>
              </a:ext>
            </a:extLst>
          </p:cNvPr>
          <p:cNvSpPr/>
          <p:nvPr/>
        </p:nvSpPr>
        <p:spPr>
          <a:xfrm>
            <a:off x="3250706" y="4125949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F7D762-E4B0-4F60-A8E6-65406F3FDB62}"/>
              </a:ext>
            </a:extLst>
          </p:cNvPr>
          <p:cNvSpPr/>
          <p:nvPr/>
        </p:nvSpPr>
        <p:spPr>
          <a:xfrm>
            <a:off x="3250707" y="3595607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9071FC-C285-4523-9352-390107222C4F}"/>
              </a:ext>
            </a:extLst>
          </p:cNvPr>
          <p:cNvSpPr/>
          <p:nvPr/>
        </p:nvSpPr>
        <p:spPr>
          <a:xfrm>
            <a:off x="3594873" y="5251102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/>
              <a:t>Майнер</a:t>
            </a:r>
            <a:r>
              <a:rPr lang="ru-RU" sz="1600" dirty="0"/>
              <a:t> Света</a:t>
            </a:r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35DC-EE5B-4FCA-9AE9-9169EA085785}"/>
              </a:ext>
            </a:extLst>
          </p:cNvPr>
          <p:cNvSpPr/>
          <p:nvPr/>
        </p:nvSpPr>
        <p:spPr>
          <a:xfrm>
            <a:off x="6673359" y="3595608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9E8872-D9B2-4E17-BDB3-C425169F1D7F}"/>
              </a:ext>
            </a:extLst>
          </p:cNvPr>
          <p:cNvSpPr/>
          <p:nvPr/>
        </p:nvSpPr>
        <p:spPr>
          <a:xfrm>
            <a:off x="6673359" y="3595608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135B04-A2EA-4AA5-B7AE-BCC4EB9C3FEC}"/>
              </a:ext>
            </a:extLst>
          </p:cNvPr>
          <p:cNvSpPr/>
          <p:nvPr/>
        </p:nvSpPr>
        <p:spPr>
          <a:xfrm>
            <a:off x="6673359" y="4128268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пиццу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823C90-E2BB-448D-8460-F6F35EC87DF2}"/>
              </a:ext>
            </a:extLst>
          </p:cNvPr>
          <p:cNvSpPr/>
          <p:nvPr/>
        </p:nvSpPr>
        <p:spPr>
          <a:xfrm>
            <a:off x="7137517" y="5252270"/>
            <a:ext cx="141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/>
              <a:t>Майнер</a:t>
            </a:r>
            <a:r>
              <a:rPr lang="ru-RU" sz="1600" dirty="0"/>
              <a:t> Вася</a:t>
            </a:r>
            <a:endParaRPr lang="en-US" sz="2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C639F-6C44-499C-AF4C-511D812EA9C6}"/>
              </a:ext>
            </a:extLst>
          </p:cNvPr>
          <p:cNvSpPr/>
          <p:nvPr/>
        </p:nvSpPr>
        <p:spPr>
          <a:xfrm>
            <a:off x="9249363" y="3595607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46F2E8-00AB-45E6-9AF0-A4328B4828C6}"/>
              </a:ext>
            </a:extLst>
          </p:cNvPr>
          <p:cNvSpPr/>
          <p:nvPr/>
        </p:nvSpPr>
        <p:spPr>
          <a:xfrm>
            <a:off x="9249362" y="4125949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8EE9E9-EC84-4685-A135-293A95D240AE}"/>
              </a:ext>
            </a:extLst>
          </p:cNvPr>
          <p:cNvSpPr/>
          <p:nvPr/>
        </p:nvSpPr>
        <p:spPr>
          <a:xfrm>
            <a:off x="9249363" y="3595607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3CD240-2027-453B-B4CE-6E65CDE420DA}"/>
              </a:ext>
            </a:extLst>
          </p:cNvPr>
          <p:cNvSpPr/>
          <p:nvPr/>
        </p:nvSpPr>
        <p:spPr>
          <a:xfrm>
            <a:off x="9646181" y="5253948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/>
              <a:t>Майнер</a:t>
            </a:r>
            <a:r>
              <a:rPr lang="ru-RU" sz="1600" dirty="0"/>
              <a:t> Света</a:t>
            </a:r>
            <a:endParaRPr lang="en-US" sz="20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8BEB62-AA31-4CA1-9DEA-6444C2B48999}"/>
              </a:ext>
            </a:extLst>
          </p:cNvPr>
          <p:cNvSpPr/>
          <p:nvPr/>
        </p:nvSpPr>
        <p:spPr>
          <a:xfrm>
            <a:off x="5601810" y="4125949"/>
            <a:ext cx="905522" cy="401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BC71E677-763C-4473-BD8A-F6A6FFA0C3F3}"/>
              </a:ext>
            </a:extLst>
          </p:cNvPr>
          <p:cNvSpPr/>
          <p:nvPr/>
        </p:nvSpPr>
        <p:spPr>
          <a:xfrm>
            <a:off x="6594045" y="3192084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23953EA-DAAE-4122-89F8-DF9DA7825122}"/>
              </a:ext>
            </a:extLst>
          </p:cNvPr>
          <p:cNvSpPr/>
          <p:nvPr/>
        </p:nvSpPr>
        <p:spPr>
          <a:xfrm>
            <a:off x="8936579" y="3113294"/>
            <a:ext cx="2663301" cy="2385874"/>
          </a:xfrm>
          <a:prstGeom prst="mathMultiply">
            <a:avLst/>
          </a:prstGeom>
          <a:solidFill>
            <a:srgbClr val="FF0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6C92FF9D-9D7E-4869-8BF5-D3CDADE2D989}"/>
              </a:ext>
            </a:extLst>
          </p:cNvPr>
          <p:cNvSpPr/>
          <p:nvPr/>
        </p:nvSpPr>
        <p:spPr>
          <a:xfrm>
            <a:off x="2280042" y="876518"/>
            <a:ext cx="2663301" cy="2385874"/>
          </a:xfrm>
          <a:prstGeom prst="mathMultiply">
            <a:avLst/>
          </a:prstGeom>
          <a:solidFill>
            <a:srgbClr val="FF0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/>
      <p:bldP spid="58" grpId="0" animBg="1"/>
      <p:bldP spid="59" grpId="0" animBg="1"/>
      <p:bldP spid="60" grpId="0" animBg="1"/>
      <p:bldP spid="61" grpId="0"/>
      <p:bldP spid="14" grpId="0" animBg="1"/>
      <p:bldP spid="15" grpId="0" animBg="1"/>
      <p:bldP spid="16" grpId="0" animBg="1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Раздвоение цепи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A4A02D-0AB6-4FC0-81AA-8D7F595A29EF}"/>
              </a:ext>
            </a:extLst>
          </p:cNvPr>
          <p:cNvSpPr/>
          <p:nvPr/>
        </p:nvSpPr>
        <p:spPr>
          <a:xfrm>
            <a:off x="674703" y="1562470"/>
            <a:ext cx="1509204" cy="1065320"/>
          </a:xfrm>
          <a:prstGeom prst="rect">
            <a:avLst/>
          </a:prstGeom>
          <a:solidFill>
            <a:srgbClr val="FF7473"/>
          </a:solidFill>
          <a:ln>
            <a:solidFill>
              <a:srgbClr val="9FDFF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5 </a:t>
            </a:r>
            <a:r>
              <a:rPr lang="en-US" dirty="0">
                <a:solidFill>
                  <a:schemeClr val="bg1"/>
                </a:solidFill>
              </a:rPr>
              <a:t>BTC </a:t>
            </a:r>
            <a:r>
              <a:rPr lang="ru-RU" dirty="0">
                <a:solidFill>
                  <a:schemeClr val="bg1"/>
                </a:solidFill>
              </a:rPr>
              <a:t>за пиццу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F756A-E716-41F8-AA7C-9F9D5C8215A1}"/>
              </a:ext>
            </a:extLst>
          </p:cNvPr>
          <p:cNvSpPr/>
          <p:nvPr/>
        </p:nvSpPr>
        <p:spPr>
          <a:xfrm>
            <a:off x="2833457" y="1562470"/>
            <a:ext cx="1509204" cy="10653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084685-6B97-40C1-BF30-BECFBF745D8C}"/>
              </a:ext>
            </a:extLst>
          </p:cNvPr>
          <p:cNvSpPr/>
          <p:nvPr/>
        </p:nvSpPr>
        <p:spPr>
          <a:xfrm>
            <a:off x="674703" y="3595608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2C389C-7254-4BF4-BD1F-4A192C343000}"/>
              </a:ext>
            </a:extLst>
          </p:cNvPr>
          <p:cNvSpPr/>
          <p:nvPr/>
        </p:nvSpPr>
        <p:spPr>
          <a:xfrm>
            <a:off x="674703" y="3595608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B9C70-2546-4849-9641-56ED167E7A0D}"/>
              </a:ext>
            </a:extLst>
          </p:cNvPr>
          <p:cNvSpPr/>
          <p:nvPr/>
        </p:nvSpPr>
        <p:spPr>
          <a:xfrm>
            <a:off x="674703" y="4128268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пиццу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184915-764C-4D60-B307-326B51DA2639}"/>
              </a:ext>
            </a:extLst>
          </p:cNvPr>
          <p:cNvSpPr/>
          <p:nvPr/>
        </p:nvSpPr>
        <p:spPr>
          <a:xfrm>
            <a:off x="1208682" y="526089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Майнер</a:t>
            </a:r>
            <a:r>
              <a:rPr lang="ru-RU" sz="1400" dirty="0"/>
              <a:t> Вася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2E6F20-ABA1-443B-9FB8-23789829DB6A}"/>
              </a:ext>
            </a:extLst>
          </p:cNvPr>
          <p:cNvSpPr/>
          <p:nvPr/>
        </p:nvSpPr>
        <p:spPr>
          <a:xfrm>
            <a:off x="3250707" y="3595607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333212-5508-4EDB-A557-36782CF35040}"/>
              </a:ext>
            </a:extLst>
          </p:cNvPr>
          <p:cNvSpPr/>
          <p:nvPr/>
        </p:nvSpPr>
        <p:spPr>
          <a:xfrm>
            <a:off x="3250706" y="4125949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F7D762-E4B0-4F60-A8E6-65406F3FDB62}"/>
              </a:ext>
            </a:extLst>
          </p:cNvPr>
          <p:cNvSpPr/>
          <p:nvPr/>
        </p:nvSpPr>
        <p:spPr>
          <a:xfrm>
            <a:off x="3250707" y="3595607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9071FC-C285-4523-9352-390107222C4F}"/>
              </a:ext>
            </a:extLst>
          </p:cNvPr>
          <p:cNvSpPr/>
          <p:nvPr/>
        </p:nvSpPr>
        <p:spPr>
          <a:xfrm>
            <a:off x="3710915" y="5256256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Майнер</a:t>
            </a:r>
            <a:r>
              <a:rPr lang="ru-RU" sz="1400" dirty="0"/>
              <a:t> Света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35DC-EE5B-4FCA-9AE9-9169EA085785}"/>
              </a:ext>
            </a:extLst>
          </p:cNvPr>
          <p:cNvSpPr/>
          <p:nvPr/>
        </p:nvSpPr>
        <p:spPr>
          <a:xfrm>
            <a:off x="6673359" y="3595608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9E8872-D9B2-4E17-BDB3-C425169F1D7F}"/>
              </a:ext>
            </a:extLst>
          </p:cNvPr>
          <p:cNvSpPr/>
          <p:nvPr/>
        </p:nvSpPr>
        <p:spPr>
          <a:xfrm>
            <a:off x="6673359" y="3595608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135B04-A2EA-4AA5-B7AE-BCC4EB9C3FEC}"/>
              </a:ext>
            </a:extLst>
          </p:cNvPr>
          <p:cNvSpPr/>
          <p:nvPr/>
        </p:nvSpPr>
        <p:spPr>
          <a:xfrm>
            <a:off x="6673359" y="4128268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пиццу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823C90-E2BB-448D-8460-F6F35EC87DF2}"/>
              </a:ext>
            </a:extLst>
          </p:cNvPr>
          <p:cNvSpPr/>
          <p:nvPr/>
        </p:nvSpPr>
        <p:spPr>
          <a:xfrm>
            <a:off x="7207338" y="5260893"/>
            <a:ext cx="12634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Майнер</a:t>
            </a:r>
            <a:r>
              <a:rPr lang="ru-RU" sz="1400" dirty="0"/>
              <a:t> Вася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C639F-6C44-499C-AF4C-511D812EA9C6}"/>
              </a:ext>
            </a:extLst>
          </p:cNvPr>
          <p:cNvSpPr/>
          <p:nvPr/>
        </p:nvSpPr>
        <p:spPr>
          <a:xfrm>
            <a:off x="9249363" y="3595607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46F2E8-00AB-45E6-9AF0-A4328B4828C6}"/>
              </a:ext>
            </a:extLst>
          </p:cNvPr>
          <p:cNvSpPr/>
          <p:nvPr/>
        </p:nvSpPr>
        <p:spPr>
          <a:xfrm>
            <a:off x="9249362" y="4125949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8EE9E9-EC84-4685-A135-293A95D240AE}"/>
              </a:ext>
            </a:extLst>
          </p:cNvPr>
          <p:cNvSpPr/>
          <p:nvPr/>
        </p:nvSpPr>
        <p:spPr>
          <a:xfrm>
            <a:off x="9249363" y="3595607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3CD240-2027-453B-B4CE-6E65CDE420DA}"/>
              </a:ext>
            </a:extLst>
          </p:cNvPr>
          <p:cNvSpPr/>
          <p:nvPr/>
        </p:nvSpPr>
        <p:spPr>
          <a:xfrm>
            <a:off x="9709571" y="5256256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Майнер</a:t>
            </a:r>
            <a:r>
              <a:rPr lang="ru-RU" sz="1400" dirty="0"/>
              <a:t> Света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8BEB62-AA31-4CA1-9DEA-6444C2B48999}"/>
              </a:ext>
            </a:extLst>
          </p:cNvPr>
          <p:cNvSpPr/>
          <p:nvPr/>
        </p:nvSpPr>
        <p:spPr>
          <a:xfrm>
            <a:off x="5601810" y="4125949"/>
            <a:ext cx="905522" cy="401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BC71E677-763C-4473-BD8A-F6A6FFA0C3F3}"/>
              </a:ext>
            </a:extLst>
          </p:cNvPr>
          <p:cNvSpPr/>
          <p:nvPr/>
        </p:nvSpPr>
        <p:spPr>
          <a:xfrm>
            <a:off x="6594045" y="3212632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979E80E3-363D-47D1-B2F6-1E7BFB101899}"/>
              </a:ext>
            </a:extLst>
          </p:cNvPr>
          <p:cNvSpPr/>
          <p:nvPr/>
        </p:nvSpPr>
        <p:spPr>
          <a:xfrm>
            <a:off x="2416792" y="963789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373458ED-5753-461F-A530-B035520EDB36}"/>
              </a:ext>
            </a:extLst>
          </p:cNvPr>
          <p:cNvSpPr/>
          <p:nvPr/>
        </p:nvSpPr>
        <p:spPr>
          <a:xfrm>
            <a:off x="9170048" y="3212632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Место куда попадают транзакции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29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35DC-EE5B-4FCA-9AE9-9169EA085785}"/>
              </a:ext>
            </a:extLst>
          </p:cNvPr>
          <p:cNvSpPr/>
          <p:nvPr/>
        </p:nvSpPr>
        <p:spPr>
          <a:xfrm>
            <a:off x="3947914" y="1591844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D9E8872-D9B2-4E17-BDB3-C425169F1D7F}"/>
              </a:ext>
            </a:extLst>
          </p:cNvPr>
          <p:cNvSpPr/>
          <p:nvPr/>
        </p:nvSpPr>
        <p:spPr>
          <a:xfrm>
            <a:off x="3947914" y="1591844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135B04-A2EA-4AA5-B7AE-BCC4EB9C3FEC}"/>
              </a:ext>
            </a:extLst>
          </p:cNvPr>
          <p:cNvSpPr/>
          <p:nvPr/>
        </p:nvSpPr>
        <p:spPr>
          <a:xfrm>
            <a:off x="3947914" y="2124504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пиццу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7C639F-6C44-499C-AF4C-511D812EA9C6}"/>
              </a:ext>
            </a:extLst>
          </p:cNvPr>
          <p:cNvSpPr/>
          <p:nvPr/>
        </p:nvSpPr>
        <p:spPr>
          <a:xfrm>
            <a:off x="6523918" y="1591843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46F2E8-00AB-45E6-9AF0-A4328B4828C6}"/>
              </a:ext>
            </a:extLst>
          </p:cNvPr>
          <p:cNvSpPr/>
          <p:nvPr/>
        </p:nvSpPr>
        <p:spPr>
          <a:xfrm>
            <a:off x="6523917" y="2122185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5 </a:t>
            </a:r>
            <a:r>
              <a:rPr lang="en-US" dirty="0">
                <a:solidFill>
                  <a:schemeClr val="tx1"/>
                </a:solidFill>
              </a:rPr>
              <a:t>BTC </a:t>
            </a:r>
            <a:r>
              <a:rPr lang="ru-RU" dirty="0">
                <a:solidFill>
                  <a:schemeClr val="tx1"/>
                </a:solidFill>
              </a:rPr>
              <a:t>за сосиску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B8EE9E9-EC84-4685-A135-293A95D240AE}"/>
              </a:ext>
            </a:extLst>
          </p:cNvPr>
          <p:cNvSpPr/>
          <p:nvPr/>
        </p:nvSpPr>
        <p:spPr>
          <a:xfrm>
            <a:off x="6523918" y="1591843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5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574684-E51F-45EC-9E4D-A9A2C77EC965}"/>
              </a:ext>
            </a:extLst>
          </p:cNvPr>
          <p:cNvSpPr/>
          <p:nvPr/>
        </p:nvSpPr>
        <p:spPr>
          <a:xfrm>
            <a:off x="3947914" y="3415222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9AF93F-02AD-4031-BEA5-745B2880A55F}"/>
              </a:ext>
            </a:extLst>
          </p:cNvPr>
          <p:cNvSpPr/>
          <p:nvPr/>
        </p:nvSpPr>
        <p:spPr>
          <a:xfrm>
            <a:off x="3947914" y="3415222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6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71BB42-0E62-4A5D-88A5-5B337A3B255C}"/>
              </a:ext>
            </a:extLst>
          </p:cNvPr>
          <p:cNvSpPr/>
          <p:nvPr/>
        </p:nvSpPr>
        <p:spPr>
          <a:xfrm>
            <a:off x="3947914" y="3947882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DA7F0D-E978-4009-9F05-3C462FD97E83}"/>
              </a:ext>
            </a:extLst>
          </p:cNvPr>
          <p:cNvSpPr/>
          <p:nvPr/>
        </p:nvSpPr>
        <p:spPr>
          <a:xfrm>
            <a:off x="3947914" y="5181417"/>
            <a:ext cx="2183907" cy="144040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A296A7-4274-4F8F-8C32-092C8A7C206D}"/>
              </a:ext>
            </a:extLst>
          </p:cNvPr>
          <p:cNvSpPr/>
          <p:nvPr/>
        </p:nvSpPr>
        <p:spPr>
          <a:xfrm>
            <a:off x="3947914" y="5181417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7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4AC300-6E4B-458D-BFA9-AE403F37B569}"/>
              </a:ext>
            </a:extLst>
          </p:cNvPr>
          <p:cNvSpPr/>
          <p:nvPr/>
        </p:nvSpPr>
        <p:spPr>
          <a:xfrm>
            <a:off x="3947914" y="5714077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ru-RU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57B9D-CAB5-404E-83FD-17F3EC80CA9E}"/>
              </a:ext>
            </a:extLst>
          </p:cNvPr>
          <p:cNvSpPr/>
          <p:nvPr/>
        </p:nvSpPr>
        <p:spPr>
          <a:xfrm>
            <a:off x="6523917" y="3410584"/>
            <a:ext cx="2183907" cy="144040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3395EA-5842-419D-9A79-2EF3EB98D28A}"/>
              </a:ext>
            </a:extLst>
          </p:cNvPr>
          <p:cNvSpPr/>
          <p:nvPr/>
        </p:nvSpPr>
        <p:spPr>
          <a:xfrm>
            <a:off x="6523916" y="3940926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1CD1B9-523C-4994-B98D-8D22B3F48676}"/>
              </a:ext>
            </a:extLst>
          </p:cNvPr>
          <p:cNvSpPr/>
          <p:nvPr/>
        </p:nvSpPr>
        <p:spPr>
          <a:xfrm>
            <a:off x="6523917" y="3410584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Блок 6</a:t>
            </a:r>
            <a:endParaRPr lang="en-US" dirty="0"/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C8F34977-D7C1-4CEE-801D-834C1040146F}"/>
              </a:ext>
            </a:extLst>
          </p:cNvPr>
          <p:cNvSpPr/>
          <p:nvPr/>
        </p:nvSpPr>
        <p:spPr>
          <a:xfrm>
            <a:off x="3868600" y="1143923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F879B944-058D-4237-B42D-9427EFDE2EB5}"/>
              </a:ext>
            </a:extLst>
          </p:cNvPr>
          <p:cNvSpPr/>
          <p:nvPr/>
        </p:nvSpPr>
        <p:spPr>
          <a:xfrm>
            <a:off x="3934907" y="3029927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lus Sign 46">
            <a:extLst>
              <a:ext uri="{FF2B5EF4-FFF2-40B4-BE49-F238E27FC236}">
                <a16:creationId xmlns:a16="http://schemas.microsoft.com/office/drawing/2014/main" id="{0F446969-4025-4219-9C77-71FC8EE37223}"/>
              </a:ext>
            </a:extLst>
          </p:cNvPr>
          <p:cNvSpPr/>
          <p:nvPr/>
        </p:nvSpPr>
        <p:spPr>
          <a:xfrm>
            <a:off x="3934906" y="4784915"/>
            <a:ext cx="2342534" cy="222829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6F6E7EE3-71CD-4866-B280-9D5A9F2C3BDC}"/>
              </a:ext>
            </a:extLst>
          </p:cNvPr>
          <p:cNvSpPr/>
          <p:nvPr/>
        </p:nvSpPr>
        <p:spPr>
          <a:xfrm>
            <a:off x="6277440" y="1065133"/>
            <a:ext cx="2663301" cy="2385874"/>
          </a:xfrm>
          <a:prstGeom prst="mathMultiply">
            <a:avLst/>
          </a:prstGeom>
          <a:solidFill>
            <a:srgbClr val="FF0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483723ED-58A0-4E6B-B588-F1010E5BBCEB}"/>
              </a:ext>
            </a:extLst>
          </p:cNvPr>
          <p:cNvSpPr/>
          <p:nvPr/>
        </p:nvSpPr>
        <p:spPr>
          <a:xfrm>
            <a:off x="6356754" y="2872348"/>
            <a:ext cx="2663301" cy="2385874"/>
          </a:xfrm>
          <a:prstGeom prst="mathMultiply">
            <a:avLst/>
          </a:prstGeom>
          <a:solidFill>
            <a:srgbClr val="FF0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блокчейн</a:t>
            </a:r>
            <a:endParaRPr lang="en-US" dirty="0"/>
          </a:p>
        </p:txBody>
      </p:sp>
      <p:sp>
        <p:nvSpPr>
          <p:cNvPr id="13" name="AutoShape 6" descr="https://imgp.golos.io/0x0/https:/cdn-images-1.medium.com/max/800/1*hyoQ2DIbOgWizKfMyPN2eQ.jpeg">
            <a:extLst>
              <a:ext uri="{FF2B5EF4-FFF2-40B4-BE49-F238E27FC236}">
                <a16:creationId xmlns:a16="http://schemas.microsoft.com/office/drawing/2014/main" id="{27A87247-2A2B-4EF0-BD04-99023A391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0DF97-E613-4C6C-BD13-76D451653A7C}"/>
              </a:ext>
            </a:extLst>
          </p:cNvPr>
          <p:cNvSpPr/>
          <p:nvPr/>
        </p:nvSpPr>
        <p:spPr>
          <a:xfrm>
            <a:off x="604433" y="1674674"/>
            <a:ext cx="1065245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Распределенная и децентрализованная</a:t>
            </a:r>
            <a:r>
              <a:rPr lang="en-US" sz="2400" dirty="0"/>
              <a:t> </a:t>
            </a:r>
            <a:r>
              <a:rPr lang="ru-RU" sz="2400" dirty="0"/>
              <a:t>(чаще всего)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Ведется всеми участниками сети (чаще всего)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Для внесения данных необходим консенсус (чаще всего)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Базовая единица хранения – блок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Данные </a:t>
            </a:r>
            <a:r>
              <a:rPr lang="ru-RU" sz="2400" dirty="0" err="1"/>
              <a:t>имутабельны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 descr="https://blockchaintmhub.io/images/benefits/blockchain-insertion-to-blockchain.gif">
            <a:extLst>
              <a:ext uri="{FF2B5EF4-FFF2-40B4-BE49-F238E27FC236}">
                <a16:creationId xmlns:a16="http://schemas.microsoft.com/office/drawing/2014/main" id="{44BF577D-D1B3-406F-943C-08C5D4EF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50" y="3894806"/>
            <a:ext cx="3669899" cy="27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</a:t>
            </a:r>
            <a:r>
              <a:rPr lang="en-US" dirty="0" err="1"/>
              <a:t>git</a:t>
            </a:r>
            <a:r>
              <a:rPr lang="en-US" dirty="0"/>
              <a:t> –</a:t>
            </a:r>
            <a:r>
              <a:rPr lang="ru-RU" dirty="0"/>
              <a:t> это </a:t>
            </a:r>
            <a:r>
              <a:rPr lang="ru-RU" dirty="0" err="1"/>
              <a:t>блокчейн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AEB70-1BBF-446E-A9E3-A36A0A5C8CBC}"/>
              </a:ext>
            </a:extLst>
          </p:cNvPr>
          <p:cNvSpPr/>
          <p:nvPr/>
        </p:nvSpPr>
        <p:spPr>
          <a:xfrm>
            <a:off x="604434" y="1674674"/>
            <a:ext cx="99947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Используют одинаковые структуры данных (</a:t>
            </a:r>
            <a:r>
              <a:rPr lang="en-US" sz="2400" dirty="0" err="1"/>
              <a:t>merkle</a:t>
            </a:r>
            <a:r>
              <a:rPr lang="en-US" sz="2400" dirty="0"/>
              <a:t> trees</a:t>
            </a:r>
            <a:r>
              <a:rPr lang="ru-RU" sz="2400" dirty="0"/>
              <a:t>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распределённого хранения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Отсутствие централизации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Каждый узел хранит всю историю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Использует криптографию</a:t>
            </a:r>
          </a:p>
        </p:txBody>
      </p:sp>
      <p:pic>
        <p:nvPicPr>
          <p:cNvPr id="14338" name="Picture 2" descr="Картинки по запросу git">
            <a:extLst>
              <a:ext uri="{FF2B5EF4-FFF2-40B4-BE49-F238E27FC236}">
                <a16:creationId xmlns:a16="http://schemas.microsoft.com/office/drawing/2014/main" id="{021B2B3F-7B49-4E5C-9EA1-C83B0A34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556" y="3589493"/>
            <a:ext cx="4288080" cy="276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6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git – </a:t>
            </a:r>
            <a:r>
              <a:rPr lang="ru-RU" dirty="0"/>
              <a:t>это не </a:t>
            </a:r>
            <a:r>
              <a:rPr lang="ru-RU" dirty="0" err="1"/>
              <a:t>блокчейн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2A3ihEW (1)">
            <a:hlinkClick r:id="" action="ppaction://media"/>
            <a:extLst>
              <a:ext uri="{FF2B5EF4-FFF2-40B4-BE49-F238E27FC236}">
                <a16:creationId xmlns:a16="http://schemas.microsoft.com/office/drawing/2014/main" id="{A885A474-15E1-466F-89AA-7212BB4F9E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4176" y="1461242"/>
            <a:ext cx="7591324" cy="507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git – </a:t>
            </a:r>
            <a:r>
              <a:rPr lang="ru-RU" dirty="0"/>
              <a:t>это не </a:t>
            </a:r>
            <a:r>
              <a:rPr lang="ru-RU" dirty="0" err="1"/>
              <a:t>блокчейн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C43B00-02BA-4C28-AA44-28EF55B43114}"/>
              </a:ext>
            </a:extLst>
          </p:cNvPr>
          <p:cNvSpPr/>
          <p:nvPr/>
        </p:nvSpPr>
        <p:spPr>
          <a:xfrm>
            <a:off x="604433" y="1674674"/>
            <a:ext cx="100310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/>
              <a:t>Консенсус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 </a:t>
            </a:r>
            <a:r>
              <a:rPr lang="ru-RU" sz="2000" dirty="0" err="1"/>
              <a:t>блокчейне</a:t>
            </a:r>
            <a:r>
              <a:rPr lang="ru-RU" sz="2000" dirty="0"/>
              <a:t> каждый блок верифицируется несколько раз, прежде чем он будет добавлен в цепь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Гит свободно работает и на одной машине. Представим, ваш </a:t>
            </a:r>
            <a:r>
              <a:rPr lang="en-US" sz="2000" dirty="0"/>
              <a:t>SSD </a:t>
            </a:r>
            <a:r>
              <a:rPr lang="ru-RU" sz="2000" dirty="0"/>
              <a:t>посыпался. Если вы не </a:t>
            </a:r>
            <a:r>
              <a:rPr lang="ru-RU" sz="2000" dirty="0" err="1"/>
              <a:t>бэкапили</a:t>
            </a:r>
            <a:r>
              <a:rPr lang="ru-RU" sz="2000" dirty="0"/>
              <a:t> данные, потеряете ли вы их? А в </a:t>
            </a:r>
            <a:r>
              <a:rPr lang="ru-RU" sz="2000" dirty="0" err="1"/>
              <a:t>блокчейне</a:t>
            </a:r>
            <a:r>
              <a:rPr lang="ru-RU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Гит способен переписывать свою историю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r>
              <a:rPr lang="en-US" sz="2000" i="1" dirty="0"/>
              <a:t>git push --force</a:t>
            </a:r>
            <a:r>
              <a:rPr lang="en-US" sz="2000" dirty="0"/>
              <a:t>, </a:t>
            </a:r>
            <a:r>
              <a:rPr lang="en-US" sz="2000" i="1" dirty="0"/>
              <a:t>reset --hard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Что было в </a:t>
            </a:r>
            <a:r>
              <a:rPr lang="ru-RU" sz="2000" dirty="0" err="1"/>
              <a:t>блокчейне</a:t>
            </a:r>
            <a:r>
              <a:rPr lang="ru-RU" sz="2000" dirty="0"/>
              <a:t> – остается в </a:t>
            </a:r>
            <a:r>
              <a:rPr lang="ru-RU" sz="2000" dirty="0" err="1"/>
              <a:t>блокчейне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CC85B-F453-44FE-978A-2EFFA455A0E9}"/>
              </a:ext>
            </a:extLst>
          </p:cNvPr>
          <p:cNvSpPr/>
          <p:nvPr/>
        </p:nvSpPr>
        <p:spPr>
          <a:xfrm>
            <a:off x="604433" y="5982813"/>
            <a:ext cx="9747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https://medium.com/@shemnon/is-a-git-repository-a-blockchain-35cb1cd2c491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52E203-EA51-4D21-B0B2-BE9B666E6E0F}"/>
              </a:ext>
            </a:extLst>
          </p:cNvPr>
          <p:cNvSpPr/>
          <p:nvPr/>
        </p:nvSpPr>
        <p:spPr>
          <a:xfrm>
            <a:off x="604433" y="6356352"/>
            <a:ext cx="9600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https://stackoverflow.com/questions/46192377/why-is-git-not-considered-a-block-chain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60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Нечто большое, чем список транзакций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1C8A-F161-4524-8CFB-74F2EB63E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72" y="1464906"/>
            <a:ext cx="7630655" cy="48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5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в нем такого крутого?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60DEA-36D7-45A0-A827-805603656AD2}"/>
              </a:ext>
            </a:extLst>
          </p:cNvPr>
          <p:cNvSpPr/>
          <p:nvPr/>
        </p:nvSpPr>
        <p:spPr>
          <a:xfrm>
            <a:off x="604433" y="1674674"/>
            <a:ext cx="100310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Можем запускать вычисления на компьютере </a:t>
            </a:r>
            <a:r>
              <a:rPr lang="ru-RU" sz="2400" dirty="0" err="1"/>
              <a:t>майнера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Глобальный децентрализованный компьютер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Глобальная децентрализированная виртуальная машина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Сложный в обращении и очень дорогой компьютер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Он был первым</a:t>
            </a:r>
          </a:p>
          <a:p>
            <a:endParaRPr lang="en-US" sz="2000" dirty="0"/>
          </a:p>
        </p:txBody>
      </p:sp>
      <p:sp>
        <p:nvSpPr>
          <p:cNvPr id="4" name="AutoShape 2" descr="Картинки по запросу Ethereum virtual Machine">
            <a:extLst>
              <a:ext uri="{FF2B5EF4-FFF2-40B4-BE49-F238E27FC236}">
                <a16:creationId xmlns:a16="http://schemas.microsoft.com/office/drawing/2014/main" id="{85288EA9-192C-4C53-A8DB-6C6073702E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Картинки по запросу smart contract">
            <a:extLst>
              <a:ext uri="{FF2B5EF4-FFF2-40B4-BE49-F238E27FC236}">
                <a16:creationId xmlns:a16="http://schemas.microsoft.com/office/drawing/2014/main" id="{91283B9D-90A5-45F2-AB53-9A340C62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213" y="3986805"/>
            <a:ext cx="4504550" cy="23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179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2" descr="Картинки по запросу ethereum swarm">
            <a:extLst>
              <a:ext uri="{FF2B5EF4-FFF2-40B4-BE49-F238E27FC236}">
                <a16:creationId xmlns:a16="http://schemas.microsoft.com/office/drawing/2014/main" id="{8CFC7459-7331-46DB-BBE9-16D02F08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32" y="276996"/>
            <a:ext cx="7137136" cy="630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Шокирующая правда</a:t>
            </a:r>
            <a:r>
              <a:rPr lang="en-US" dirty="0"/>
              <a:t> </a:t>
            </a:r>
            <a:r>
              <a:rPr lang="ru-RU" dirty="0"/>
              <a:t>об </a:t>
            </a:r>
            <a:r>
              <a:rPr lang="en-US" dirty="0"/>
              <a:t>ICO</a:t>
            </a:r>
          </a:p>
        </p:txBody>
      </p:sp>
      <p:pic>
        <p:nvPicPr>
          <p:cNvPr id="2052" name="Picture 4" descr="Картинки по запросу ICO">
            <a:extLst>
              <a:ext uri="{FF2B5EF4-FFF2-40B4-BE49-F238E27FC236}">
                <a16:creationId xmlns:a16="http://schemas.microsoft.com/office/drawing/2014/main" id="{C23AD7D9-1D1E-4BD6-8E78-DB50F762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79" y="2564948"/>
            <a:ext cx="7298184" cy="381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20704A-2B77-4E23-92B0-618A2D4A41E4}"/>
              </a:ext>
            </a:extLst>
          </p:cNvPr>
          <p:cNvSpPr/>
          <p:nvPr/>
        </p:nvSpPr>
        <p:spPr>
          <a:xfrm>
            <a:off x="2931117" y="206245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Шокирующая тайна китайских программистов. Чтобы сделать </a:t>
            </a:r>
            <a:r>
              <a:rPr lang="en-US" sz="2000" dirty="0"/>
              <a:t>ICO </a:t>
            </a:r>
            <a:r>
              <a:rPr lang="ru-RU" sz="2000" dirty="0"/>
              <a:t>нужно …..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 вещи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37</a:t>
            </a:fld>
            <a:endParaRPr lang="en-US"/>
          </a:p>
        </p:txBody>
      </p:sp>
      <p:pic>
        <p:nvPicPr>
          <p:cNvPr id="1032" name="Picture 8" descr="Картинки по запросу ethereum">
            <a:extLst>
              <a:ext uri="{FF2B5EF4-FFF2-40B4-BE49-F238E27FC236}">
                <a16:creationId xmlns:a16="http://schemas.microsoft.com/office/drawing/2014/main" id="{662FB014-EA50-475C-AF91-02B9F75A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61" y="2160216"/>
            <a:ext cx="3244788" cy="32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solidity">
            <a:extLst>
              <a:ext uri="{FF2B5EF4-FFF2-40B4-BE49-F238E27FC236}">
                <a16:creationId xmlns:a16="http://schemas.microsoft.com/office/drawing/2014/main" id="{938DA075-10DA-45DB-A6BA-41D9445C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11" y="2160217"/>
            <a:ext cx="3244787" cy="3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truffle solidity">
            <a:extLst>
              <a:ext uri="{FF2B5EF4-FFF2-40B4-BE49-F238E27FC236}">
                <a16:creationId xmlns:a16="http://schemas.microsoft.com/office/drawing/2014/main" id="{7A0A13F7-623F-4E3C-BE2E-CC836ABF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27" y="2160216"/>
            <a:ext cx="3244788" cy="32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9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+ 2 </a:t>
            </a:r>
            <a:r>
              <a:rPr lang="ru-RU" dirty="0"/>
              <a:t>вещи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38</a:t>
            </a:fld>
            <a:endParaRPr lang="en-US"/>
          </a:p>
        </p:txBody>
      </p:sp>
      <p:pic>
        <p:nvPicPr>
          <p:cNvPr id="2052" name="Picture 4" descr="Картинки по запросу прямые рукии">
            <a:extLst>
              <a:ext uri="{FF2B5EF4-FFF2-40B4-BE49-F238E27FC236}">
                <a16:creationId xmlns:a16="http://schemas.microsoft.com/office/drawing/2014/main" id="{01BA9DE3-CF6B-47EC-84D0-AAD7D8B7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252" y="3788856"/>
            <a:ext cx="2567496" cy="25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openzeppelin.org/img/logo-zeppelin.png">
            <a:extLst>
              <a:ext uri="{FF2B5EF4-FFF2-40B4-BE49-F238E27FC236}">
                <a16:creationId xmlns:a16="http://schemas.microsoft.com/office/drawing/2014/main" id="{993ACD3E-7FF0-47FD-B663-38D3D13CA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88" y="2001456"/>
            <a:ext cx="8007658" cy="10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1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 из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6659F-BA9E-4D39-B042-99A57FC2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58" y="1558542"/>
            <a:ext cx="9353718" cy="49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ru-RU" dirty="0" err="1"/>
              <a:t>блокчейн</a:t>
            </a:r>
            <a:endParaRPr lang="en-US" dirty="0"/>
          </a:p>
        </p:txBody>
      </p:sp>
      <p:sp>
        <p:nvSpPr>
          <p:cNvPr id="13" name="AutoShape 6" descr="https://imgp.golos.io/0x0/https:/cdn-images-1.medium.com/max/800/1*hyoQ2DIbOgWizKfMyPN2eQ.jpeg">
            <a:extLst>
              <a:ext uri="{FF2B5EF4-FFF2-40B4-BE49-F238E27FC236}">
                <a16:creationId xmlns:a16="http://schemas.microsoft.com/office/drawing/2014/main" id="{27A87247-2A2B-4EF0-BD04-99023A3916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https://finkontrol.com/wp-content/uploads/2017/12/blokcheyn-chto-eto-takoe-prostymi-slovami-900x600.jpg">
            <a:extLst>
              <a:ext uri="{FF2B5EF4-FFF2-40B4-BE49-F238E27FC236}">
                <a16:creationId xmlns:a16="http://schemas.microsoft.com/office/drawing/2014/main" id="{FCE07D79-A662-4263-BF7E-C6FF68D6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42" y="1809875"/>
            <a:ext cx="6819716" cy="454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2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 из 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F7210-87F8-4CBA-B87C-A8406752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46" y="1475109"/>
            <a:ext cx="7236058" cy="50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741D9-2D2C-496F-9597-B11AC47B77CE}"/>
              </a:ext>
            </a:extLst>
          </p:cNvPr>
          <p:cNvSpPr/>
          <p:nvPr/>
        </p:nvSpPr>
        <p:spPr>
          <a:xfrm>
            <a:off x="604433" y="1674674"/>
            <a:ext cx="1003101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Развернуть </a:t>
            </a:r>
            <a:r>
              <a:rPr lang="ru-RU" sz="2400" dirty="0" err="1"/>
              <a:t>ноду</a:t>
            </a:r>
            <a:r>
              <a:rPr lang="ru-RU" sz="2400" dirty="0"/>
              <a:t> эфира – занятие не для слабонервных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 эфире нет дробных частей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Смарт</a:t>
            </a:r>
            <a:r>
              <a:rPr lang="en-US" sz="2400" dirty="0"/>
              <a:t> </a:t>
            </a:r>
            <a:r>
              <a:rPr lang="ru-RU" sz="2400" dirty="0"/>
              <a:t>контракты не изменяемы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Боль с </a:t>
            </a:r>
            <a:r>
              <a:rPr lang="ru-RU" sz="2400" dirty="0" err="1"/>
              <a:t>дебаггингом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Боль из-за сырости </a:t>
            </a:r>
            <a:r>
              <a:rPr lang="en-US" sz="2400" dirty="0"/>
              <a:t>Solidity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Боль с приемом платежей и идентификацией отправителя в биткоине (и не только в нем)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pic>
        <p:nvPicPr>
          <p:cNvPr id="12290" name="Picture 2" descr="Картинки по запросу боль">
            <a:extLst>
              <a:ext uri="{FF2B5EF4-FFF2-40B4-BE49-F238E27FC236}">
                <a16:creationId xmlns:a16="http://schemas.microsoft.com/office/drawing/2014/main" id="{26A67825-1B1C-4FC5-B37B-C7F6AF48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429" y="4536996"/>
            <a:ext cx="2385138" cy="178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6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Большой </a:t>
            </a:r>
            <a:r>
              <a:rPr lang="en-US" dirty="0"/>
              <a:t>P.S.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A57ECF-EC24-447F-B12B-756041AA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E0731-F1DC-4019-9AFD-04D44BD2D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02" y="1527106"/>
            <a:ext cx="10629775" cy="48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AC9BE-A887-4BF0-8893-61EC6129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5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еще?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04434" y="1381582"/>
            <a:ext cx="1930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Материалы</a:t>
            </a:r>
            <a:endParaRPr lang="en-US" sz="24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04434" y="3403220"/>
            <a:ext cx="110014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endParaRPr lang="ru-R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A11DF-089B-4BDA-9B3F-C5AE30708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DD5A3-0112-4956-AD41-AAE98120AC18}"/>
              </a:ext>
            </a:extLst>
          </p:cNvPr>
          <p:cNvSpPr/>
          <p:nvPr/>
        </p:nvSpPr>
        <p:spPr>
          <a:xfrm>
            <a:off x="604434" y="1864337"/>
            <a:ext cx="1007339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https://www.kaspersky.ru/blog/bitcoin-easy-explanation/12668/</a:t>
            </a:r>
            <a:r>
              <a:rPr lang="ru-RU" dirty="0"/>
              <a:t> – элементарно о биткоине</a:t>
            </a:r>
            <a:endParaRPr lang="en-US" dirty="0"/>
          </a:p>
          <a:p>
            <a:r>
              <a:rPr lang="en-US" dirty="0">
                <a:hlinkClick r:id="rId4"/>
              </a:rPr>
              <a:t>https://forklog.com/chto-takoe-proof-of-work-i-proof-of-stake/</a:t>
            </a:r>
            <a:r>
              <a:rPr lang="en-US" dirty="0"/>
              <a:t> </a:t>
            </a:r>
            <a:r>
              <a:rPr lang="ru-RU" dirty="0"/>
              <a:t>– просто про консенсусы</a:t>
            </a:r>
          </a:p>
          <a:p>
            <a:r>
              <a:rPr lang="en-US" dirty="0">
                <a:hlinkClick r:id="rId5"/>
              </a:rPr>
              <a:t>https://coinmarketcap.com/currencies/neo/</a:t>
            </a:r>
            <a:r>
              <a:rPr lang="ru-RU" dirty="0"/>
              <a:t> – </a:t>
            </a:r>
            <a:r>
              <a:rPr lang="en-US" dirty="0"/>
              <a:t>The Neo Project</a:t>
            </a:r>
            <a:endParaRPr lang="ru-RU" dirty="0"/>
          </a:p>
          <a:p>
            <a:r>
              <a:rPr lang="en-US" dirty="0">
                <a:hlinkClick r:id="rId6"/>
              </a:rPr>
              <a:t>https://coinspot.io/beginners/chto-takoe-blokchejn-rasskazhem-prostymi-slovami/</a:t>
            </a:r>
            <a:endParaRPr lang="ru-RU" dirty="0"/>
          </a:p>
          <a:p>
            <a:r>
              <a:rPr lang="en-US" dirty="0">
                <a:hlinkClick r:id="rId7"/>
              </a:rPr>
              <a:t>https://www.youtube.com/watch?v=JquZ7wWtWLY</a:t>
            </a:r>
            <a:r>
              <a:rPr lang="en-US" dirty="0"/>
              <a:t> – </a:t>
            </a:r>
            <a:r>
              <a:rPr lang="ru-RU" dirty="0"/>
              <a:t>хорошая первая половина ролика</a:t>
            </a:r>
          </a:p>
          <a:p>
            <a:r>
              <a:rPr lang="en-US" dirty="0">
                <a:hlinkClick r:id="rId8"/>
              </a:rPr>
              <a:t>http://www.ledgerprojects.com/how-a-blockchain-works-lets-make-one/</a:t>
            </a:r>
            <a:endParaRPr lang="ru-RU" dirty="0"/>
          </a:p>
          <a:p>
            <a:r>
              <a:rPr lang="en-US" dirty="0">
                <a:hlinkClick r:id="rId9"/>
              </a:rPr>
              <a:t>https://lhartikk.github.io/</a:t>
            </a:r>
            <a:r>
              <a:rPr lang="ru-RU" dirty="0"/>
              <a:t> – учебник по построению своей криптовалюты </a:t>
            </a:r>
            <a:r>
              <a:rPr lang="en-US" dirty="0"/>
              <a:t>(typescript)</a:t>
            </a:r>
            <a:endParaRPr lang="ru-RU" dirty="0"/>
          </a:p>
          <a:p>
            <a:r>
              <a:rPr lang="en-US" dirty="0">
                <a:hlinkClick r:id="rId10"/>
              </a:rPr>
              <a:t>https://geektimes.ru/company/waves/blog/286896/</a:t>
            </a:r>
            <a:r>
              <a:rPr lang="ru-RU" dirty="0"/>
              <a:t> – консенсусы</a:t>
            </a:r>
          </a:p>
          <a:p>
            <a:r>
              <a:rPr lang="en-US" dirty="0">
                <a:hlinkClick r:id="rId11"/>
              </a:rPr>
              <a:t>https://www.youtube.com/watch?v=q6I6adZm40I</a:t>
            </a:r>
            <a:r>
              <a:rPr lang="ru-RU" dirty="0"/>
              <a:t> – просто про двойную трату</a:t>
            </a:r>
            <a:endParaRPr lang="en-US" dirty="0"/>
          </a:p>
          <a:p>
            <a:r>
              <a:rPr lang="en-US" dirty="0">
                <a:hlinkClick r:id="rId12"/>
              </a:rPr>
              <a:t>https://www.youtube.com/watch?v=OD4jGT5yspg</a:t>
            </a:r>
            <a:r>
              <a:rPr lang="en-US" dirty="0"/>
              <a:t> – </a:t>
            </a:r>
            <a:r>
              <a:rPr lang="ru-RU" dirty="0"/>
              <a:t>раздвоение цепи</a:t>
            </a:r>
            <a:endParaRPr lang="en-US" dirty="0"/>
          </a:p>
          <a:p>
            <a:endParaRPr lang="ru-RU" dirty="0"/>
          </a:p>
          <a:p>
            <a:r>
              <a:rPr lang="en-US" dirty="0">
                <a:hlinkClick r:id="rId13"/>
              </a:rPr>
              <a:t>http://inaword.ru/smart-kontrakty/</a:t>
            </a:r>
            <a:r>
              <a:rPr lang="ru-RU" dirty="0"/>
              <a:t> – просто о </a:t>
            </a:r>
            <a:r>
              <a:rPr lang="ru-RU" dirty="0" err="1"/>
              <a:t>смартконтрактах</a:t>
            </a:r>
            <a:r>
              <a:rPr lang="ru-RU" dirty="0"/>
              <a:t> для эфира</a:t>
            </a:r>
            <a:endParaRPr lang="en-US" dirty="0"/>
          </a:p>
          <a:p>
            <a:r>
              <a:rPr lang="en-US" dirty="0">
                <a:hlinkClick r:id="rId14"/>
              </a:rPr>
              <a:t>http://solidity.readthedocs.io/en/latest/</a:t>
            </a:r>
            <a:r>
              <a:rPr lang="en-US" dirty="0"/>
              <a:t> </a:t>
            </a:r>
            <a:r>
              <a:rPr lang="ru-RU" dirty="0"/>
              <a:t>– </a:t>
            </a:r>
            <a:r>
              <a:rPr lang="en-US" dirty="0"/>
              <a:t>Solidity</a:t>
            </a:r>
          </a:p>
          <a:p>
            <a:r>
              <a:rPr lang="en-US" dirty="0">
                <a:hlinkClick r:id="rId15"/>
              </a:rPr>
              <a:t>https://github.com/OpenZeppelin/zeppelin-solidity</a:t>
            </a:r>
            <a:endParaRPr lang="en-US" dirty="0"/>
          </a:p>
          <a:p>
            <a:r>
              <a:rPr lang="en-US" dirty="0">
                <a:hlinkClick r:id="rId16"/>
              </a:rPr>
              <a:t>https://github.com/trufflesuite/truffle</a:t>
            </a:r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23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Минутка тщеславия </a:t>
            </a:r>
            <a:r>
              <a:rPr lang="ru-RU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4434" y="15068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>
                <a:solidFill>
                  <a:schemeClr val="tx1"/>
                </a:solidFill>
                <a:latin typeface="+mn-lt"/>
              </a:rPr>
              <a:t>Все закончилось, выдохните!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4434" y="2841105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Ссылки: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04434" y="3596027"/>
            <a:ext cx="78953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https://github.com/egorikas/LittleCuteBlockchain</a:t>
            </a:r>
            <a:r>
              <a:rPr lang="en-US" sz="2400" dirty="0"/>
              <a:t> - </a:t>
            </a:r>
            <a:r>
              <a:rPr lang="ru-RU" sz="2400" dirty="0"/>
              <a:t>пример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http://egorikas.com</a:t>
            </a:r>
            <a:r>
              <a:rPr lang="en-US" sz="2400" dirty="0"/>
              <a:t> – </a:t>
            </a:r>
            <a:r>
              <a:rPr lang="ru-RU" sz="2400" dirty="0"/>
              <a:t>мой блог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egorgrishechko@gmail.com</a:t>
            </a:r>
            <a:r>
              <a:rPr lang="en-US" sz="2400" dirty="0"/>
              <a:t> – </a:t>
            </a:r>
            <a:r>
              <a:rPr lang="ru-RU" sz="2400" dirty="0"/>
              <a:t>мой </a:t>
            </a:r>
            <a:r>
              <a:rPr lang="en-US" sz="2400" dirty="0"/>
              <a:t>email</a:t>
            </a: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D00F8-4987-45A2-906A-861814D3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8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err="1"/>
              <a:t>блокчейна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A0AC5A-97B4-4E32-A3D8-0CB4018FEEF7}"/>
              </a:ext>
            </a:extLst>
          </p:cNvPr>
          <p:cNvSpPr/>
          <p:nvPr/>
        </p:nvSpPr>
        <p:spPr>
          <a:xfrm>
            <a:off x="4359688" y="1882066"/>
            <a:ext cx="1526959" cy="854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D6AF5-1DDD-4781-88CC-1892DF811C8D}"/>
              </a:ext>
            </a:extLst>
          </p:cNvPr>
          <p:cNvSpPr/>
          <p:nvPr/>
        </p:nvSpPr>
        <p:spPr>
          <a:xfrm>
            <a:off x="6642728" y="3154162"/>
            <a:ext cx="1526959" cy="854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#1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285ADB-0DD7-4533-8A47-A37680D245F3}"/>
              </a:ext>
            </a:extLst>
          </p:cNvPr>
          <p:cNvSpPr/>
          <p:nvPr/>
        </p:nvSpPr>
        <p:spPr>
          <a:xfrm>
            <a:off x="8981244" y="4395927"/>
            <a:ext cx="1526959" cy="8544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#2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B4C9B21-161F-4C3D-B2D5-200FCE87AC65}"/>
              </a:ext>
            </a:extLst>
          </p:cNvPr>
          <p:cNvCxnSpPr>
            <a:stCxn id="9" idx="1"/>
            <a:endCxn id="4" idx="2"/>
          </p:cNvCxnSpPr>
          <p:nvPr/>
        </p:nvCxnSpPr>
        <p:spPr>
          <a:xfrm rot="10800000">
            <a:off x="5123168" y="2736542"/>
            <a:ext cx="1519560" cy="84485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46D8382-9B04-4A26-8341-61A2659AB0EF}"/>
              </a:ext>
            </a:extLst>
          </p:cNvPr>
          <p:cNvCxnSpPr/>
          <p:nvPr/>
        </p:nvCxnSpPr>
        <p:spPr>
          <a:xfrm rot="10800000">
            <a:off x="7457982" y="4008638"/>
            <a:ext cx="1519560" cy="84485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93FCE2A-CB6A-43DA-AEAA-602859639D53}"/>
              </a:ext>
            </a:extLst>
          </p:cNvPr>
          <p:cNvSpPr/>
          <p:nvPr/>
        </p:nvSpPr>
        <p:spPr>
          <a:xfrm>
            <a:off x="4629281" y="1522351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Payload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61E14B-19E3-4636-90BB-A350EFFE4E8B}"/>
              </a:ext>
            </a:extLst>
          </p:cNvPr>
          <p:cNvSpPr/>
          <p:nvPr/>
        </p:nvSpPr>
        <p:spPr>
          <a:xfrm>
            <a:off x="6356988" y="2760686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Genesis block hash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A15A23-24AE-4C31-9099-4AD793517FB6}"/>
              </a:ext>
            </a:extLst>
          </p:cNvPr>
          <p:cNvSpPr/>
          <p:nvPr/>
        </p:nvSpPr>
        <p:spPr>
          <a:xfrm>
            <a:off x="8907118" y="400863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Block #1 hash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20EC55-F50C-4029-80B2-629B183E79EA}"/>
              </a:ext>
            </a:extLst>
          </p:cNvPr>
          <p:cNvSpPr/>
          <p:nvPr/>
        </p:nvSpPr>
        <p:spPr>
          <a:xfrm>
            <a:off x="604434" y="5340689"/>
            <a:ext cx="8309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Блоки связаны хэш указателями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Блоки невозможно изменить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Каждый участник сети хранит у себя </a:t>
            </a:r>
            <a:r>
              <a:rPr lang="ru-RU" sz="2000" b="1" dirty="0"/>
              <a:t>копию</a:t>
            </a:r>
            <a:r>
              <a:rPr lang="en-US" sz="2000" b="1" dirty="0"/>
              <a:t> </a:t>
            </a:r>
            <a:r>
              <a:rPr lang="ru-RU" sz="2000" dirty="0"/>
              <a:t>всей информации</a:t>
            </a:r>
            <a:endParaRPr lang="en-US" sz="20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C971D2-1F63-4B35-9BFB-E1BA3E886444}"/>
              </a:ext>
            </a:extLst>
          </p:cNvPr>
          <p:cNvSpPr/>
          <p:nvPr/>
        </p:nvSpPr>
        <p:spPr>
          <a:xfrm>
            <a:off x="6964096" y="2429255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Payload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375CF-E0D7-4480-806D-1274CAC557B4}"/>
              </a:ext>
            </a:extLst>
          </p:cNvPr>
          <p:cNvSpPr/>
          <p:nvPr/>
        </p:nvSpPr>
        <p:spPr>
          <a:xfrm>
            <a:off x="9244496" y="3658287"/>
            <a:ext cx="987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Payload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Более наглядно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C7EE2-78DC-4B3F-AEF5-B411F9EEDEB5}"/>
              </a:ext>
            </a:extLst>
          </p:cNvPr>
          <p:cNvSpPr/>
          <p:nvPr/>
        </p:nvSpPr>
        <p:spPr>
          <a:xfrm>
            <a:off x="1229164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0F55B-A3D3-4688-BA47-F7E04A1966FC}"/>
              </a:ext>
            </a:extLst>
          </p:cNvPr>
          <p:cNvSpPr/>
          <p:nvPr/>
        </p:nvSpPr>
        <p:spPr>
          <a:xfrm>
            <a:off x="1229164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58504-ED70-4DC8-9C58-FDC75D2DB9EC}"/>
              </a:ext>
            </a:extLst>
          </p:cNvPr>
          <p:cNvSpPr/>
          <p:nvPr/>
        </p:nvSpPr>
        <p:spPr>
          <a:xfrm>
            <a:off x="1229164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0 - </a:t>
            </a:r>
            <a:r>
              <a:rPr lang="ru-RU" dirty="0">
                <a:solidFill>
                  <a:schemeClr val="tx1"/>
                </a:solidFill>
              </a:rPr>
              <a:t>Петя - 29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2336D-CC4C-43AF-A80F-709D7558E62C}"/>
              </a:ext>
            </a:extLst>
          </p:cNvPr>
          <p:cNvSpPr/>
          <p:nvPr/>
        </p:nvSpPr>
        <p:spPr>
          <a:xfrm>
            <a:off x="1229163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41A144-991F-416A-A79F-D11A45BD6889}"/>
              </a:ext>
            </a:extLst>
          </p:cNvPr>
          <p:cNvSpPr/>
          <p:nvPr/>
        </p:nvSpPr>
        <p:spPr>
          <a:xfrm>
            <a:off x="4950387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F0787D-A8FB-4840-8CEA-15B92AF31573}"/>
              </a:ext>
            </a:extLst>
          </p:cNvPr>
          <p:cNvSpPr/>
          <p:nvPr/>
        </p:nvSpPr>
        <p:spPr>
          <a:xfrm>
            <a:off x="4950386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096F7C-791A-4354-8DC1-9173C7DF720D}"/>
              </a:ext>
            </a:extLst>
          </p:cNvPr>
          <p:cNvSpPr/>
          <p:nvPr/>
        </p:nvSpPr>
        <p:spPr>
          <a:xfrm>
            <a:off x="4950387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(Hash-1) </a:t>
            </a:r>
            <a:r>
              <a:rPr lang="ru-RU" dirty="0">
                <a:solidFill>
                  <a:schemeClr val="tx1"/>
                </a:solidFill>
              </a:rPr>
              <a:t>Саша - 29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60B97-CDE6-4091-B5F3-3A7A8870139F}"/>
              </a:ext>
            </a:extLst>
          </p:cNvPr>
          <p:cNvSpPr/>
          <p:nvPr/>
        </p:nvSpPr>
        <p:spPr>
          <a:xfrm>
            <a:off x="4950387" y="3845688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162D42-6700-466F-A619-5402FA68DEE3}"/>
              </a:ext>
            </a:extLst>
          </p:cNvPr>
          <p:cNvSpPr/>
          <p:nvPr/>
        </p:nvSpPr>
        <p:spPr>
          <a:xfrm>
            <a:off x="4950386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CBC167-4BEF-4CA6-9497-86A013B02741}"/>
              </a:ext>
            </a:extLst>
          </p:cNvPr>
          <p:cNvSpPr/>
          <p:nvPr/>
        </p:nvSpPr>
        <p:spPr>
          <a:xfrm>
            <a:off x="8680489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AFEC85-BBA7-48CE-A90C-32E0D55DD7C6}"/>
              </a:ext>
            </a:extLst>
          </p:cNvPr>
          <p:cNvSpPr/>
          <p:nvPr/>
        </p:nvSpPr>
        <p:spPr>
          <a:xfrm>
            <a:off x="8680488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CA8F19-BD0E-4D56-B86D-253D3B438F3A}"/>
              </a:ext>
            </a:extLst>
          </p:cNvPr>
          <p:cNvSpPr/>
          <p:nvPr/>
        </p:nvSpPr>
        <p:spPr>
          <a:xfrm>
            <a:off x="8680489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(Hash-2) </a:t>
            </a:r>
            <a:r>
              <a:rPr lang="ru-RU" dirty="0">
                <a:solidFill>
                  <a:schemeClr val="tx1"/>
                </a:solidFill>
              </a:rPr>
              <a:t>Олег - 13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2924B-B03F-425E-824C-164602E6DADC}"/>
              </a:ext>
            </a:extLst>
          </p:cNvPr>
          <p:cNvSpPr/>
          <p:nvPr/>
        </p:nvSpPr>
        <p:spPr>
          <a:xfrm>
            <a:off x="8680489" y="3845688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35952-DAE5-4522-B90D-57E18D20C6AE}"/>
              </a:ext>
            </a:extLst>
          </p:cNvPr>
          <p:cNvSpPr/>
          <p:nvPr/>
        </p:nvSpPr>
        <p:spPr>
          <a:xfrm>
            <a:off x="8680488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62D86C-F4AF-4C3F-A4B3-3B29F4486C76}"/>
              </a:ext>
            </a:extLst>
          </p:cNvPr>
          <p:cNvCxnSpPr>
            <a:cxnSpLocks/>
          </p:cNvCxnSpPr>
          <p:nvPr/>
        </p:nvCxnSpPr>
        <p:spPr>
          <a:xfrm flipH="1">
            <a:off x="3413070" y="3717676"/>
            <a:ext cx="1528437" cy="10803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55560D-0D87-4F64-A158-2EB1B053E295}"/>
              </a:ext>
            </a:extLst>
          </p:cNvPr>
          <p:cNvCxnSpPr>
            <a:cxnSpLocks/>
          </p:cNvCxnSpPr>
          <p:nvPr/>
        </p:nvCxnSpPr>
        <p:spPr>
          <a:xfrm flipH="1">
            <a:off x="7134293" y="3717676"/>
            <a:ext cx="1537316" cy="11145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16E3ADD-0E56-441B-980B-8EA7313C95F8}"/>
              </a:ext>
            </a:extLst>
          </p:cNvPr>
          <p:cNvSpPr/>
          <p:nvPr/>
        </p:nvSpPr>
        <p:spPr>
          <a:xfrm>
            <a:off x="1229164" y="3848006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92270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/>
          <a:lstStyle/>
          <a:p>
            <a:r>
              <a:rPr lang="ru-RU" dirty="0"/>
              <a:t>Более наглядно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3AC0F-94FD-4BCA-9FC6-3C25F267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C7EE2-78DC-4B3F-AEF5-B411F9EEDEB5}"/>
              </a:ext>
            </a:extLst>
          </p:cNvPr>
          <p:cNvSpPr/>
          <p:nvPr/>
        </p:nvSpPr>
        <p:spPr>
          <a:xfrm>
            <a:off x="1229164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0F55B-A3D3-4688-BA47-F7E04A1966FC}"/>
              </a:ext>
            </a:extLst>
          </p:cNvPr>
          <p:cNvSpPr/>
          <p:nvPr/>
        </p:nvSpPr>
        <p:spPr>
          <a:xfrm>
            <a:off x="1229164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58504-ED70-4DC8-9C58-FDC75D2DB9EC}"/>
              </a:ext>
            </a:extLst>
          </p:cNvPr>
          <p:cNvSpPr/>
          <p:nvPr/>
        </p:nvSpPr>
        <p:spPr>
          <a:xfrm>
            <a:off x="1229164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0 - </a:t>
            </a:r>
            <a:r>
              <a:rPr lang="ru-RU" dirty="0">
                <a:solidFill>
                  <a:schemeClr val="tx1"/>
                </a:solidFill>
              </a:rPr>
              <a:t>Петя -  29 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2336D-CC4C-43AF-A80F-709D7558E62C}"/>
              </a:ext>
            </a:extLst>
          </p:cNvPr>
          <p:cNvSpPr/>
          <p:nvPr/>
        </p:nvSpPr>
        <p:spPr>
          <a:xfrm>
            <a:off x="1229163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1</a:t>
            </a:r>
            <a:r>
              <a:rPr lang="ru-RU" u="sng" dirty="0">
                <a:solidFill>
                  <a:schemeClr val="tx1"/>
                </a:solidFill>
              </a:rPr>
              <a:t> </a:t>
            </a:r>
            <a:r>
              <a:rPr lang="en-US" u="sng" dirty="0">
                <a:solidFill>
                  <a:schemeClr val="tx1"/>
                </a:solidFill>
              </a:rPr>
              <a:t>v2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41A144-991F-416A-A79F-D11A45BD6889}"/>
              </a:ext>
            </a:extLst>
          </p:cNvPr>
          <p:cNvSpPr/>
          <p:nvPr/>
        </p:nvSpPr>
        <p:spPr>
          <a:xfrm>
            <a:off x="4950387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F0787D-A8FB-4840-8CEA-15B92AF31573}"/>
              </a:ext>
            </a:extLst>
          </p:cNvPr>
          <p:cNvSpPr/>
          <p:nvPr/>
        </p:nvSpPr>
        <p:spPr>
          <a:xfrm>
            <a:off x="4950386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096F7C-791A-4354-8DC1-9173C7DF720D}"/>
              </a:ext>
            </a:extLst>
          </p:cNvPr>
          <p:cNvSpPr/>
          <p:nvPr/>
        </p:nvSpPr>
        <p:spPr>
          <a:xfrm>
            <a:off x="4950387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(Hash-1) </a:t>
            </a:r>
            <a:r>
              <a:rPr lang="ru-RU" dirty="0">
                <a:solidFill>
                  <a:schemeClr val="tx1"/>
                </a:solidFill>
              </a:rPr>
              <a:t>Саша - 29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360B97-CDE6-4091-B5F3-3A7A8870139F}"/>
              </a:ext>
            </a:extLst>
          </p:cNvPr>
          <p:cNvSpPr/>
          <p:nvPr/>
        </p:nvSpPr>
        <p:spPr>
          <a:xfrm>
            <a:off x="4950387" y="3845688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162D42-6700-466F-A619-5402FA68DEE3}"/>
              </a:ext>
            </a:extLst>
          </p:cNvPr>
          <p:cNvSpPr/>
          <p:nvPr/>
        </p:nvSpPr>
        <p:spPr>
          <a:xfrm>
            <a:off x="4950386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CBC167-4BEF-4CA6-9497-86A013B02741}"/>
              </a:ext>
            </a:extLst>
          </p:cNvPr>
          <p:cNvSpPr/>
          <p:nvPr/>
        </p:nvSpPr>
        <p:spPr>
          <a:xfrm>
            <a:off x="8680489" y="2405286"/>
            <a:ext cx="2183907" cy="288080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AFEC85-BBA7-48CE-A90C-32E0D55DD7C6}"/>
              </a:ext>
            </a:extLst>
          </p:cNvPr>
          <p:cNvSpPr/>
          <p:nvPr/>
        </p:nvSpPr>
        <p:spPr>
          <a:xfrm>
            <a:off x="8680488" y="2405286"/>
            <a:ext cx="2183907" cy="532660"/>
          </a:xfrm>
          <a:prstGeom prst="rect">
            <a:avLst/>
          </a:prstGeom>
          <a:solidFill>
            <a:srgbClr val="47B8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CA8F19-BD0E-4D56-B86D-253D3B438F3A}"/>
              </a:ext>
            </a:extLst>
          </p:cNvPr>
          <p:cNvSpPr/>
          <p:nvPr/>
        </p:nvSpPr>
        <p:spPr>
          <a:xfrm>
            <a:off x="8680489" y="2937946"/>
            <a:ext cx="2183907" cy="907742"/>
          </a:xfrm>
          <a:prstGeom prst="rect">
            <a:avLst/>
          </a:prstGeom>
          <a:solidFill>
            <a:srgbClr val="9FDF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(Hash-2) </a:t>
            </a:r>
            <a:r>
              <a:rPr lang="ru-RU" dirty="0">
                <a:solidFill>
                  <a:schemeClr val="tx1"/>
                </a:solidFill>
              </a:rPr>
              <a:t>Олег - 13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92924B-B03F-425E-824C-164602E6DADC}"/>
              </a:ext>
            </a:extLst>
          </p:cNvPr>
          <p:cNvSpPr/>
          <p:nvPr/>
        </p:nvSpPr>
        <p:spPr>
          <a:xfrm>
            <a:off x="8680489" y="3845688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A35952-DAE5-4522-B90D-57E18D20C6AE}"/>
              </a:ext>
            </a:extLst>
          </p:cNvPr>
          <p:cNvSpPr/>
          <p:nvPr/>
        </p:nvSpPr>
        <p:spPr>
          <a:xfrm>
            <a:off x="8680488" y="4378348"/>
            <a:ext cx="2183907" cy="907742"/>
          </a:xfrm>
          <a:prstGeom prst="rect">
            <a:avLst/>
          </a:prstGeom>
          <a:solidFill>
            <a:srgbClr val="FFC2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Hash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62D86C-F4AF-4C3F-A4B3-3B29F4486C76}"/>
              </a:ext>
            </a:extLst>
          </p:cNvPr>
          <p:cNvCxnSpPr>
            <a:cxnSpLocks/>
          </p:cNvCxnSpPr>
          <p:nvPr/>
        </p:nvCxnSpPr>
        <p:spPr>
          <a:xfrm flipH="1">
            <a:off x="3413070" y="3717676"/>
            <a:ext cx="1528437" cy="10803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55560D-0D87-4F64-A158-2EB1B053E295}"/>
              </a:ext>
            </a:extLst>
          </p:cNvPr>
          <p:cNvCxnSpPr>
            <a:cxnSpLocks/>
          </p:cNvCxnSpPr>
          <p:nvPr/>
        </p:nvCxnSpPr>
        <p:spPr>
          <a:xfrm flipH="1">
            <a:off x="7134293" y="3717676"/>
            <a:ext cx="1537316" cy="11145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16E3ADD-0E56-441B-980B-8EA7313C95F8}"/>
              </a:ext>
            </a:extLst>
          </p:cNvPr>
          <p:cNvSpPr/>
          <p:nvPr/>
        </p:nvSpPr>
        <p:spPr>
          <a:xfrm>
            <a:off x="1229164" y="3848006"/>
            <a:ext cx="2183907" cy="532660"/>
          </a:xfrm>
          <a:prstGeom prst="rect">
            <a:avLst/>
          </a:prstGeom>
          <a:solidFill>
            <a:srgbClr val="FF74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7B19E7-F764-4393-B397-A0457C7B117D}"/>
              </a:ext>
            </a:extLst>
          </p:cNvPr>
          <p:cNvCxnSpPr>
            <a:cxnSpLocks/>
          </p:cNvCxnSpPr>
          <p:nvPr/>
        </p:nvCxnSpPr>
        <p:spPr>
          <a:xfrm>
            <a:off x="5078233" y="3111637"/>
            <a:ext cx="900884" cy="5790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5AE7FF-0807-4549-B9F5-009247DD2B14}"/>
              </a:ext>
            </a:extLst>
          </p:cNvPr>
          <p:cNvCxnSpPr>
            <a:cxnSpLocks/>
          </p:cNvCxnSpPr>
          <p:nvPr/>
        </p:nvCxnSpPr>
        <p:spPr>
          <a:xfrm flipH="1">
            <a:off x="5202557" y="3024350"/>
            <a:ext cx="642657" cy="68256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A25120-3E7F-4BFF-8B5C-9EB26FB50DB9}"/>
              </a:ext>
            </a:extLst>
          </p:cNvPr>
          <p:cNvCxnSpPr>
            <a:cxnSpLocks/>
          </p:cNvCxnSpPr>
          <p:nvPr/>
        </p:nvCxnSpPr>
        <p:spPr>
          <a:xfrm>
            <a:off x="8809575" y="3095373"/>
            <a:ext cx="900884" cy="5790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97442A-7CF0-41D3-B9D3-C10205D8D794}"/>
              </a:ext>
            </a:extLst>
          </p:cNvPr>
          <p:cNvCxnSpPr>
            <a:cxnSpLocks/>
          </p:cNvCxnSpPr>
          <p:nvPr/>
        </p:nvCxnSpPr>
        <p:spPr>
          <a:xfrm flipH="1">
            <a:off x="8933899" y="3008086"/>
            <a:ext cx="642657" cy="68256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B67A9E-3F40-4C1A-B26D-4FCDB10FE461}"/>
              </a:ext>
            </a:extLst>
          </p:cNvPr>
          <p:cNvCxnSpPr>
            <a:cxnSpLocks/>
          </p:cNvCxnSpPr>
          <p:nvPr/>
        </p:nvCxnSpPr>
        <p:spPr>
          <a:xfrm>
            <a:off x="5533464" y="4535775"/>
            <a:ext cx="900884" cy="5790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DABBBE-27AE-4046-B8A1-2EE40D19929A}"/>
              </a:ext>
            </a:extLst>
          </p:cNvPr>
          <p:cNvCxnSpPr>
            <a:cxnSpLocks/>
          </p:cNvCxnSpPr>
          <p:nvPr/>
        </p:nvCxnSpPr>
        <p:spPr>
          <a:xfrm flipH="1">
            <a:off x="5657788" y="4448488"/>
            <a:ext cx="642657" cy="68256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CD00A6-5A7B-44BD-9006-22C30F672BF0}"/>
              </a:ext>
            </a:extLst>
          </p:cNvPr>
          <p:cNvCxnSpPr>
            <a:cxnSpLocks/>
          </p:cNvCxnSpPr>
          <p:nvPr/>
        </p:nvCxnSpPr>
        <p:spPr>
          <a:xfrm>
            <a:off x="9264806" y="4543981"/>
            <a:ext cx="900884" cy="57901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701BFF-C388-4BCD-9E98-B142D6381D3C}"/>
              </a:ext>
            </a:extLst>
          </p:cNvPr>
          <p:cNvCxnSpPr>
            <a:cxnSpLocks/>
          </p:cNvCxnSpPr>
          <p:nvPr/>
        </p:nvCxnSpPr>
        <p:spPr>
          <a:xfrm flipH="1">
            <a:off x="9389130" y="4456694"/>
            <a:ext cx="642657" cy="68256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782D77-0218-4046-AFED-1BF12A439028}"/>
              </a:ext>
            </a:extLst>
          </p:cNvPr>
          <p:cNvCxnSpPr>
            <a:cxnSpLocks/>
          </p:cNvCxnSpPr>
          <p:nvPr/>
        </p:nvCxnSpPr>
        <p:spPr>
          <a:xfrm>
            <a:off x="2550129" y="3288578"/>
            <a:ext cx="245743" cy="2064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будет работать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CB2D0-EC55-4160-B301-C311D88E7B03}"/>
              </a:ext>
            </a:extLst>
          </p:cNvPr>
          <p:cNvSpPr/>
          <p:nvPr/>
        </p:nvSpPr>
        <p:spPr>
          <a:xfrm>
            <a:off x="1233698" y="1809133"/>
            <a:ext cx="2217424" cy="3736259"/>
          </a:xfrm>
          <a:prstGeom prst="rect">
            <a:avLst/>
          </a:prstGeom>
          <a:solidFill>
            <a:srgbClr val="47B8E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Васина </a:t>
            </a:r>
            <a:r>
              <a:rPr lang="ru-RU" dirty="0" err="1"/>
              <a:t>нода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AEBB34-AD79-4A27-9E8A-F45F3DF329DA}"/>
              </a:ext>
            </a:extLst>
          </p:cNvPr>
          <p:cNvSpPr/>
          <p:nvPr/>
        </p:nvSpPr>
        <p:spPr>
          <a:xfrm>
            <a:off x="8357169" y="1809132"/>
            <a:ext cx="2217424" cy="3736259"/>
          </a:xfrm>
          <a:prstGeom prst="rect">
            <a:avLst/>
          </a:prstGeom>
          <a:solidFill>
            <a:srgbClr val="FF7473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Петина </a:t>
            </a:r>
            <a:r>
              <a:rPr lang="ru-RU" dirty="0" err="1"/>
              <a:t>нода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9C415A-7F37-4316-A50F-E25DFD112D94}"/>
              </a:ext>
            </a:extLst>
          </p:cNvPr>
          <p:cNvCxnSpPr>
            <a:cxnSpLocks/>
          </p:cNvCxnSpPr>
          <p:nvPr/>
        </p:nvCxnSpPr>
        <p:spPr>
          <a:xfrm>
            <a:off x="3451122" y="1976284"/>
            <a:ext cx="4906047" cy="57027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0806A0-0C1B-4112-B275-A2B4CAB92DD9}"/>
              </a:ext>
            </a:extLst>
          </p:cNvPr>
          <p:cNvSpPr/>
          <p:nvPr/>
        </p:nvSpPr>
        <p:spPr>
          <a:xfrm>
            <a:off x="4402935" y="1708042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Пришли последний блок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1488F-C174-42A5-B2D7-6F995967FBEB}"/>
              </a:ext>
            </a:extLst>
          </p:cNvPr>
          <p:cNvCxnSpPr>
            <a:cxnSpLocks/>
          </p:cNvCxnSpPr>
          <p:nvPr/>
        </p:nvCxnSpPr>
        <p:spPr>
          <a:xfrm flipH="1">
            <a:off x="3451122" y="2713706"/>
            <a:ext cx="4906048" cy="600265"/>
          </a:xfrm>
          <a:prstGeom prst="straightConnector1">
            <a:avLst/>
          </a:prstGeom>
          <a:ln w="15875">
            <a:solidFill>
              <a:srgbClr val="FF74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73B06-E0D0-49BA-A20B-D3317C541565}"/>
              </a:ext>
            </a:extLst>
          </p:cNvPr>
          <p:cNvSpPr/>
          <p:nvPr/>
        </p:nvSpPr>
        <p:spPr>
          <a:xfrm>
            <a:off x="5079282" y="2612616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Высылаю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27665E-6A2C-4608-B772-402FD8C6266F}"/>
              </a:ext>
            </a:extLst>
          </p:cNvPr>
          <p:cNvCxnSpPr>
            <a:cxnSpLocks/>
          </p:cNvCxnSpPr>
          <p:nvPr/>
        </p:nvCxnSpPr>
        <p:spPr>
          <a:xfrm>
            <a:off x="3451122" y="3680978"/>
            <a:ext cx="4906047" cy="57027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A421551-EC0A-4DAB-BA36-8CEF33FE8AEB}"/>
              </a:ext>
            </a:extLst>
          </p:cNvPr>
          <p:cNvSpPr/>
          <p:nvPr/>
        </p:nvSpPr>
        <p:spPr>
          <a:xfrm>
            <a:off x="4402935" y="3425980"/>
            <a:ext cx="29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Вышли всю цепочку, плиз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368D36-1804-4689-8AEA-7917A62AFCA3}"/>
              </a:ext>
            </a:extLst>
          </p:cNvPr>
          <p:cNvCxnSpPr>
            <a:cxnSpLocks/>
          </p:cNvCxnSpPr>
          <p:nvPr/>
        </p:nvCxnSpPr>
        <p:spPr>
          <a:xfrm flipH="1">
            <a:off x="3451122" y="4373342"/>
            <a:ext cx="4906048" cy="600265"/>
          </a:xfrm>
          <a:prstGeom prst="straightConnector1">
            <a:avLst/>
          </a:prstGeom>
          <a:ln w="15875">
            <a:solidFill>
              <a:srgbClr val="FF74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CE6FD0-06EC-4C62-AD70-6EDCA68469B6}"/>
              </a:ext>
            </a:extLst>
          </p:cNvPr>
          <p:cNvSpPr/>
          <p:nvPr/>
        </p:nvSpPr>
        <p:spPr>
          <a:xfrm>
            <a:off x="5079282" y="4251249"/>
            <a:ext cx="903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Держи</a:t>
            </a:r>
          </a:p>
        </p:txBody>
      </p:sp>
    </p:spTree>
    <p:extLst>
      <p:ext uri="{BB962C8B-B14F-4D97-AF65-F5344CB8AC3E}">
        <p14:creationId xmlns:p14="http://schemas.microsoft.com/office/powerpoint/2010/main" val="52436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будет работать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EDC11-B8FE-4E6D-BF36-9942BDE0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7544D-D149-4E86-85BD-C8CA47B7AC51}"/>
              </a:ext>
            </a:extLst>
          </p:cNvPr>
          <p:cNvSpPr/>
          <p:nvPr/>
        </p:nvSpPr>
        <p:spPr>
          <a:xfrm>
            <a:off x="4711984" y="1671483"/>
            <a:ext cx="2768031" cy="953732"/>
          </a:xfrm>
          <a:prstGeom prst="rect">
            <a:avLst/>
          </a:prstGeom>
          <a:solidFill>
            <a:srgbClr val="47B8E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Васина </a:t>
            </a:r>
            <a:r>
              <a:rPr lang="ru-RU" dirty="0" err="1"/>
              <a:t>нода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5CB9E-14C5-47B4-B191-0F83D391D2CF}"/>
              </a:ext>
            </a:extLst>
          </p:cNvPr>
          <p:cNvSpPr/>
          <p:nvPr/>
        </p:nvSpPr>
        <p:spPr>
          <a:xfrm>
            <a:off x="1223866" y="3571215"/>
            <a:ext cx="2768031" cy="953732"/>
          </a:xfrm>
          <a:prstGeom prst="rect">
            <a:avLst/>
          </a:prstGeom>
          <a:solidFill>
            <a:srgbClr val="FFC2C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Машина </a:t>
            </a:r>
            <a:r>
              <a:rPr lang="ru-RU" dirty="0" err="1">
                <a:solidFill>
                  <a:schemeClr val="tx1"/>
                </a:solidFill>
              </a:rPr>
              <a:t>нода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5C258D-ADAF-4CF5-B064-DFD36558BEB8}"/>
              </a:ext>
            </a:extLst>
          </p:cNvPr>
          <p:cNvSpPr/>
          <p:nvPr/>
        </p:nvSpPr>
        <p:spPr>
          <a:xfrm>
            <a:off x="4711983" y="5348543"/>
            <a:ext cx="2768031" cy="953732"/>
          </a:xfrm>
          <a:prstGeom prst="rect">
            <a:avLst/>
          </a:prstGeom>
          <a:solidFill>
            <a:srgbClr val="9FDFF4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нода</a:t>
            </a:r>
            <a:r>
              <a:rPr lang="ru-RU" dirty="0">
                <a:solidFill>
                  <a:schemeClr val="tx1"/>
                </a:solidFill>
              </a:rPr>
              <a:t> Ивана Александровича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079F05-1F01-45FD-B5AA-9A8D80B3A6AB}"/>
              </a:ext>
            </a:extLst>
          </p:cNvPr>
          <p:cNvSpPr/>
          <p:nvPr/>
        </p:nvSpPr>
        <p:spPr>
          <a:xfrm>
            <a:off x="8331484" y="3571215"/>
            <a:ext cx="2768031" cy="953732"/>
          </a:xfrm>
          <a:prstGeom prst="rect">
            <a:avLst/>
          </a:prstGeom>
          <a:solidFill>
            <a:srgbClr val="FF7473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10000 </a:t>
            </a:r>
            <a:r>
              <a:rPr lang="ru-RU" dirty="0" err="1"/>
              <a:t>нод</a:t>
            </a:r>
            <a:r>
              <a:rPr lang="ru-RU" dirty="0"/>
              <a:t> стоящих в Китае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81337-6E4E-41D8-9CA7-13B136013D07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flipH="1">
            <a:off x="2607882" y="2148349"/>
            <a:ext cx="2104102" cy="14228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765D04-C6F9-4B7E-8FB0-8C152734B046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6095999" y="2625215"/>
            <a:ext cx="1" cy="272332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0561B9-D862-456C-B707-B8496A49760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480015" y="2067336"/>
            <a:ext cx="2235485" cy="150387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F2D3E-5A3B-4744-866A-21BBB38DF8CF}"/>
              </a:ext>
            </a:extLst>
          </p:cNvPr>
          <p:cNvSpPr/>
          <p:nvPr/>
        </p:nvSpPr>
        <p:spPr>
          <a:xfrm>
            <a:off x="1275359" y="2255883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Надо добавить блок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7D331-34AE-4DB4-A51A-AD69C94F6590}"/>
              </a:ext>
            </a:extLst>
          </p:cNvPr>
          <p:cNvSpPr/>
          <p:nvPr/>
        </p:nvSpPr>
        <p:spPr>
          <a:xfrm>
            <a:off x="8580745" y="2148349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Надо добавить блок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417B72-DBA3-4AB4-A519-E1C69E90AB7C}"/>
              </a:ext>
            </a:extLst>
          </p:cNvPr>
          <p:cNvSpPr/>
          <p:nvPr/>
        </p:nvSpPr>
        <p:spPr>
          <a:xfrm>
            <a:off x="6095998" y="4687512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Надо добавить блок</a:t>
            </a:r>
          </a:p>
        </p:txBody>
      </p:sp>
    </p:spTree>
    <p:extLst>
      <p:ext uri="{BB962C8B-B14F-4D97-AF65-F5344CB8AC3E}">
        <p14:creationId xmlns:p14="http://schemas.microsoft.com/office/powerpoint/2010/main" val="5861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0</TotalTime>
  <Words>1148</Words>
  <Application>Microsoft Office PowerPoint</Application>
  <PresentationFormat>Widescreen</PresentationFormat>
  <Paragraphs>405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Segoe UI</vt:lpstr>
      <vt:lpstr>Segoe UI Light</vt:lpstr>
      <vt:lpstr>Wingdings</vt:lpstr>
      <vt:lpstr>WelcomeDoc</vt:lpstr>
      <vt:lpstr>У вас найдется минутка, чтобы поговорить о блокчейне?</vt:lpstr>
      <vt:lpstr>Что такое блокчейн</vt:lpstr>
      <vt:lpstr>Что такое блокчейн</vt:lpstr>
      <vt:lpstr>Что такое блокчейн</vt:lpstr>
      <vt:lpstr>Устройство блокчейна</vt:lpstr>
      <vt:lpstr>Более наглядно</vt:lpstr>
      <vt:lpstr>Более наглядно</vt:lpstr>
      <vt:lpstr>Как это будет работать</vt:lpstr>
      <vt:lpstr>Как это будет работать</vt:lpstr>
      <vt:lpstr>Демо</vt:lpstr>
      <vt:lpstr>Bitcoin</vt:lpstr>
      <vt:lpstr>Bitcoin</vt:lpstr>
      <vt:lpstr>PowerPoint Presentation</vt:lpstr>
      <vt:lpstr>Что находится в транзакции?</vt:lpstr>
      <vt:lpstr>Связь транзакций</vt:lpstr>
      <vt:lpstr>Входы и выходы</vt:lpstr>
      <vt:lpstr>Проблемы</vt:lpstr>
      <vt:lpstr>Немножечко о майнинге</vt:lpstr>
      <vt:lpstr>Майнер</vt:lpstr>
      <vt:lpstr>Хаос</vt:lpstr>
      <vt:lpstr>Алгоритмы консенсуса</vt:lpstr>
      <vt:lpstr>Bitcoin</vt:lpstr>
      <vt:lpstr>PowerPoint Presentation</vt:lpstr>
      <vt:lpstr>PoS (Proof-of-Stake)</vt:lpstr>
      <vt:lpstr>PowerPoint Presentation</vt:lpstr>
      <vt:lpstr>Double spending</vt:lpstr>
      <vt:lpstr>Место куда попадают транзакции</vt:lpstr>
      <vt:lpstr>Раздвоение цепи</vt:lpstr>
      <vt:lpstr>Место куда попадают транзакции</vt:lpstr>
      <vt:lpstr>А git – это блокчейн?</vt:lpstr>
      <vt:lpstr>Почему git – это не блокчейн?</vt:lpstr>
      <vt:lpstr>Почему git – это не блокчейн?</vt:lpstr>
      <vt:lpstr>Нечто большое, чем список транзакций </vt:lpstr>
      <vt:lpstr>Что в нем такого крутого?</vt:lpstr>
      <vt:lpstr>PowerPoint Presentation</vt:lpstr>
      <vt:lpstr>Шокирующая правда об ICO</vt:lpstr>
      <vt:lpstr>3 вещи</vt:lpstr>
      <vt:lpstr>+ 2 вещи</vt:lpstr>
      <vt:lpstr>1 из 2</vt:lpstr>
      <vt:lpstr>2 из 2</vt:lpstr>
      <vt:lpstr>Боль</vt:lpstr>
      <vt:lpstr>Большой P.S.</vt:lpstr>
      <vt:lpstr>PowerPoint Presentation</vt:lpstr>
      <vt:lpstr>Что еще?</vt:lpstr>
      <vt:lpstr>Минутка тщеславия 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2013-06-13T17:44:31Z</dcterms:created>
  <dcterms:modified xsi:type="dcterms:W3CDTF">2018-02-28T21:38:48Z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